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slides/slide79.xml" ContentType="application/vnd.openxmlformats-officedocument.presentationml.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6"/>
  </p:notesMasterIdLst>
  <p:handoutMasterIdLst>
    <p:handoutMasterId r:id="rId87"/>
  </p:handoutMasterIdLst>
  <p:sldIdLst>
    <p:sldId id="256" r:id="rId2"/>
    <p:sldId id="261" r:id="rId3"/>
    <p:sldId id="260" r:id="rId4"/>
    <p:sldId id="26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80" r:id="rId15"/>
    <p:sldId id="277" r:id="rId16"/>
    <p:sldId id="279" r:id="rId17"/>
    <p:sldId id="278" r:id="rId18"/>
    <p:sldId id="285" r:id="rId19"/>
    <p:sldId id="284" r:id="rId20"/>
    <p:sldId id="286" r:id="rId21"/>
    <p:sldId id="283" r:id="rId22"/>
    <p:sldId id="282" r:id="rId23"/>
    <p:sldId id="281" r:id="rId24"/>
    <p:sldId id="276" r:id="rId25"/>
    <p:sldId id="275" r:id="rId26"/>
    <p:sldId id="274" r:id="rId27"/>
    <p:sldId id="273" r:id="rId28"/>
    <p:sldId id="287" r:id="rId29"/>
    <p:sldId id="290" r:id="rId30"/>
    <p:sldId id="289" r:id="rId31"/>
    <p:sldId id="288" r:id="rId32"/>
    <p:sldId id="304" r:id="rId33"/>
    <p:sldId id="302" r:id="rId34"/>
    <p:sldId id="340" r:id="rId35"/>
    <p:sldId id="301" r:id="rId36"/>
    <p:sldId id="349" r:id="rId37"/>
    <p:sldId id="352" r:id="rId38"/>
    <p:sldId id="351" r:id="rId39"/>
    <p:sldId id="300" r:id="rId40"/>
    <p:sldId id="299" r:id="rId41"/>
    <p:sldId id="355" r:id="rId42"/>
    <p:sldId id="298" r:id="rId43"/>
    <p:sldId id="297" r:id="rId44"/>
    <p:sldId id="296" r:id="rId45"/>
    <p:sldId id="295" r:id="rId46"/>
    <p:sldId id="294" r:id="rId47"/>
    <p:sldId id="293" r:id="rId48"/>
    <p:sldId id="305" r:id="rId49"/>
    <p:sldId id="306" r:id="rId50"/>
    <p:sldId id="317" r:id="rId51"/>
    <p:sldId id="316" r:id="rId52"/>
    <p:sldId id="315" r:id="rId53"/>
    <p:sldId id="314" r:id="rId54"/>
    <p:sldId id="313" r:id="rId55"/>
    <p:sldId id="312" r:id="rId56"/>
    <p:sldId id="311" r:id="rId57"/>
    <p:sldId id="310" r:id="rId58"/>
    <p:sldId id="354" r:id="rId59"/>
    <p:sldId id="309" r:id="rId60"/>
    <p:sldId id="308" r:id="rId61"/>
    <p:sldId id="307" r:id="rId62"/>
    <p:sldId id="318" r:id="rId63"/>
    <p:sldId id="324" r:id="rId64"/>
    <p:sldId id="323" r:id="rId65"/>
    <p:sldId id="322" r:id="rId66"/>
    <p:sldId id="319" r:id="rId67"/>
    <p:sldId id="341" r:id="rId68"/>
    <p:sldId id="321" r:id="rId69"/>
    <p:sldId id="342" r:id="rId70"/>
    <p:sldId id="343" r:id="rId71"/>
    <p:sldId id="344" r:id="rId72"/>
    <p:sldId id="345" r:id="rId73"/>
    <p:sldId id="320" r:id="rId74"/>
    <p:sldId id="335" r:id="rId75"/>
    <p:sldId id="332" r:id="rId76"/>
    <p:sldId id="331" r:id="rId77"/>
    <p:sldId id="330" r:id="rId78"/>
    <p:sldId id="329" r:id="rId79"/>
    <p:sldId id="328" r:id="rId80"/>
    <p:sldId id="327" r:id="rId81"/>
    <p:sldId id="326" r:id="rId82"/>
    <p:sldId id="325" r:id="rId83"/>
    <p:sldId id="348" r:id="rId84"/>
    <p:sldId id="338" r:id="rId8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K\2019\Ekologia\7031%20Zlecanie%20podmiotom%20zewnetrznym%20swiadczenia%20us&#322;ug%20komunalnych\kalkulacja%20op&#322;at%20za%20odpady%20komunalne%202019%2011%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K\2019\Ekologia\7031%20Zlecanie%20podmiotom%20zewnetrznym%20swiadczenia%20us&#322;ug%20komunalnych\kalkulacja%20op&#322;at%20za%20odpady%20komunalne%202019%2011%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K\2019\Ekologia\7031%20Zlecanie%20podmiotom%20zewnetrznym%20swiadczenia%20us&#322;ug%20komunalnych\kalkulacja%20op&#322;at%20za%20odpady%20komunalne%202019%2011%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K\2019\Ekologia\7031%20Zlecanie%20podmiotom%20zewnetrznym%20swiadczenia%20us&#322;ug%20komunalnych\kalkulacja%20op&#322;at%20za%20odpady%20komunalne%202019%2011%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K\2019\Ekologia\7031%20Zlecanie%20podmiotom%20zewnetrznym%20swiadczenia%20us&#322;ug%20komunalnych\kalkulacja%20op&#322;at%20za%20odpady%20komunalne%202019%2011%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K\2019\Ekologia\7031%20Zlecanie%20podmiotom%20zewnetrznym%20swiadczenia%20us&#322;ug%20komunalnych\kalkulacja%20op&#322;at%20za%20odpady%20komunalne%202019%2011%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K\2019\Ekologia\7031%20Zlecanie%20podmiotom%20zewnetrznym%20swiadczenia%20us&#322;ug%20komunalnych\kalkulacja%20op&#322;at%20za%20odpady%20komunalne%202019%2011%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K\2019\Ekologia\7031%20Zlecanie%20podmiotom%20zewnetrznym%20swiadczenia%20us&#322;ug%20komunalnych\kalkulacja%20op&#322;at%20za%20odpady%20komunalne%202019%2011%2014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K\2019\Ekologia\7031%20Zlecanie%20podmiotom%20zewnetrznym%20swiadczenia%20us&#322;ug%20komunalnych\kalkulacja%20op&#322;at%20za%20odpady%20komunalne%202019%2011%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K\2019\Ekologia\7031%20Zlecanie%20podmiotom%20zewnetrznym%20swiadczenia%20us&#322;ug%20komunalnych\kalkulacja%20op&#322;at%20za%20odpady%20komunalne%202019%2011%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cat>
            <c:numRef>
              <c:f>Arkusz7!$D$16:$G$16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Arkusz7!$D$17:$G$17</c:f>
              <c:numCache>
                <c:formatCode>#,##0</c:formatCode>
                <c:ptCount val="4"/>
                <c:pt idx="0">
                  <c:v>1117405</c:v>
                </c:pt>
                <c:pt idx="1">
                  <c:v>1183200</c:v>
                </c:pt>
                <c:pt idx="2">
                  <c:v>1496252</c:v>
                </c:pt>
                <c:pt idx="3">
                  <c:v>3115200</c:v>
                </c:pt>
              </c:numCache>
            </c:numRef>
          </c:val>
        </c:ser>
        <c:axId val="109999232"/>
        <c:axId val="98676736"/>
      </c:barChart>
      <c:catAx>
        <c:axId val="109999232"/>
        <c:scaling>
          <c:orientation val="minMax"/>
        </c:scaling>
        <c:axPos val="b"/>
        <c:numFmt formatCode="General" sourceLinked="1"/>
        <c:tickLblPos val="nextTo"/>
        <c:crossAx val="98676736"/>
        <c:crosses val="autoZero"/>
        <c:auto val="1"/>
        <c:lblAlgn val="ctr"/>
        <c:lblOffset val="100"/>
      </c:catAx>
      <c:valAx>
        <c:axId val="98676736"/>
        <c:scaling>
          <c:orientation val="minMax"/>
        </c:scaling>
        <c:axPos val="l"/>
        <c:majorGridlines/>
        <c:numFmt formatCode="#,##0" sourceLinked="1"/>
        <c:tickLblPos val="nextTo"/>
        <c:crossAx val="109999232"/>
        <c:crosses val="autoZero"/>
        <c:crossBetween val="between"/>
      </c:valAx>
    </c:plotArea>
    <c:plotVisOnly val="1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/>
              <a:t>Liczba</a:t>
            </a:r>
            <a:r>
              <a:rPr lang="pl-PL" baseline="0"/>
              <a:t> mieszkańców selektywna zbiórka 2019</a:t>
            </a:r>
            <a:endParaRPr lang="pl-PL"/>
          </a:p>
        </c:rich>
      </c:tx>
    </c:title>
    <c:plotArea>
      <c:layout/>
      <c:barChart>
        <c:barDir val="col"/>
        <c:grouping val="clustered"/>
        <c:ser>
          <c:idx val="0"/>
          <c:order val="0"/>
          <c:cat>
            <c:strRef>
              <c:f>Arkusz9!$B$11:$K$11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Arkusz9!$B$14:$K$14</c:f>
              <c:numCache>
                <c:formatCode>General</c:formatCode>
                <c:ptCount val="10"/>
                <c:pt idx="0">
                  <c:v>7683</c:v>
                </c:pt>
                <c:pt idx="1">
                  <c:v>7719</c:v>
                </c:pt>
                <c:pt idx="2">
                  <c:v>7762</c:v>
                </c:pt>
                <c:pt idx="3">
                  <c:v>7772</c:v>
                </c:pt>
                <c:pt idx="4">
                  <c:v>7950</c:v>
                </c:pt>
                <c:pt idx="5">
                  <c:v>8201</c:v>
                </c:pt>
                <c:pt idx="6">
                  <c:v>8776</c:v>
                </c:pt>
                <c:pt idx="7">
                  <c:v>8960</c:v>
                </c:pt>
                <c:pt idx="8">
                  <c:v>9080</c:v>
                </c:pt>
                <c:pt idx="9">
                  <c:v>9169</c:v>
                </c:pt>
              </c:numCache>
            </c:numRef>
          </c:val>
        </c:ser>
        <c:axId val="123424768"/>
        <c:axId val="123426304"/>
      </c:barChart>
      <c:catAx>
        <c:axId val="1234247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23426304"/>
        <c:crosses val="autoZero"/>
        <c:auto val="1"/>
        <c:lblAlgn val="ctr"/>
        <c:lblOffset val="100"/>
      </c:catAx>
      <c:valAx>
        <c:axId val="1234263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2342476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 sz="1800"/>
              <a:t>Koszty</a:t>
            </a:r>
            <a:r>
              <a:rPr lang="pl-PL" sz="1800" baseline="0"/>
              <a:t> gospodarowania odpadami komunalnymi % udział </a:t>
            </a:r>
            <a:endParaRPr lang="pl-PL" sz="1800"/>
          </a:p>
        </c:rich>
      </c:tx>
      <c:layout>
        <c:manualLayout>
          <c:xMode val="edge"/>
          <c:yMode val="edge"/>
          <c:x val="0.16692512394284048"/>
          <c:y val="8.418097982683467E-3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Arkusz7!$A$2</c:f>
              <c:strCache>
                <c:ptCount val="1"/>
                <c:pt idx="0">
                  <c:v>odbieranie i zagospodarowanie odpadów</c:v>
                </c:pt>
              </c:strCache>
            </c:strRef>
          </c:tx>
          <c:cat>
            <c:numRef>
              <c:f>Arkusz7!$I$1:$N$1</c:f>
              <c:numCache>
                <c:formatCode>General</c:formatCode>
                <c:ptCount val="6"/>
                <c:pt idx="0">
                  <c:v>2012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Arkusz7!$I$2:$N$2</c:f>
              <c:numCache>
                <c:formatCode>0.0</c:formatCode>
                <c:ptCount val="6"/>
                <c:pt idx="0">
                  <c:v>76.650360803687718</c:v>
                </c:pt>
                <c:pt idx="1">
                  <c:v>80.298012199588271</c:v>
                </c:pt>
                <c:pt idx="2">
                  <c:v>80.965803078773561</c:v>
                </c:pt>
                <c:pt idx="3">
                  <c:v>81.244987420485387</c:v>
                </c:pt>
                <c:pt idx="4">
                  <c:v>84.33703429391467</c:v>
                </c:pt>
                <c:pt idx="5">
                  <c:v>82.598983156457308</c:v>
                </c:pt>
              </c:numCache>
            </c:numRef>
          </c:val>
        </c:ser>
        <c:ser>
          <c:idx val="1"/>
          <c:order val="1"/>
          <c:tx>
            <c:strRef>
              <c:f>Arkusz7!$A$3</c:f>
              <c:strCache>
                <c:ptCount val="1"/>
                <c:pt idx="0">
                  <c:v>koszty obsługi administracyjnej</c:v>
                </c:pt>
              </c:strCache>
            </c:strRef>
          </c:tx>
          <c:cat>
            <c:numRef>
              <c:f>Arkusz7!$I$1:$N$1</c:f>
              <c:numCache>
                <c:formatCode>General</c:formatCode>
                <c:ptCount val="6"/>
                <c:pt idx="0">
                  <c:v>2012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Arkusz7!$I$3:$N$3</c:f>
              <c:numCache>
                <c:formatCode>0.0</c:formatCode>
                <c:ptCount val="6"/>
                <c:pt idx="0">
                  <c:v>20.383463326396047</c:v>
                </c:pt>
                <c:pt idx="1">
                  <c:v>16.789430812169265</c:v>
                </c:pt>
                <c:pt idx="2">
                  <c:v>15.775000996308229</c:v>
                </c:pt>
                <c:pt idx="3">
                  <c:v>15.295096735918086</c:v>
                </c:pt>
                <c:pt idx="4">
                  <c:v>12.838545453725592</c:v>
                </c:pt>
                <c:pt idx="5">
                  <c:v>10.685474515938727</c:v>
                </c:pt>
              </c:numCache>
            </c:numRef>
          </c:val>
        </c:ser>
        <c:ser>
          <c:idx val="2"/>
          <c:order val="2"/>
          <c:tx>
            <c:strRef>
              <c:f>Arkusz7!$A$4</c:f>
              <c:strCache>
                <c:ptCount val="1"/>
                <c:pt idx="0">
                  <c:v>tworzenie i funkcjonowanie PSZOK</c:v>
                </c:pt>
              </c:strCache>
            </c:strRef>
          </c:tx>
          <c:cat>
            <c:numRef>
              <c:f>Arkusz7!$I$1:$N$1</c:f>
              <c:numCache>
                <c:formatCode>General</c:formatCode>
                <c:ptCount val="6"/>
                <c:pt idx="0">
                  <c:v>2012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Arkusz7!$I$4:$N$4</c:f>
              <c:numCache>
                <c:formatCode>0.0</c:formatCode>
                <c:ptCount val="6"/>
                <c:pt idx="0">
                  <c:v>2.9661758699161687</c:v>
                </c:pt>
                <c:pt idx="1">
                  <c:v>2.912556988242426</c:v>
                </c:pt>
                <c:pt idx="2">
                  <c:v>2.6737289824251231</c:v>
                </c:pt>
                <c:pt idx="3">
                  <c:v>2.5337559464299448</c:v>
                </c:pt>
                <c:pt idx="4">
                  <c:v>2.1353516701669659</c:v>
                </c:pt>
                <c:pt idx="5">
                  <c:v>4.3292080684612788</c:v>
                </c:pt>
              </c:numCache>
            </c:numRef>
          </c:val>
        </c:ser>
        <c:ser>
          <c:idx val="3"/>
          <c:order val="3"/>
          <c:tx>
            <c:strRef>
              <c:f>Arkusz7!$A$5</c:f>
              <c:strCache>
                <c:ptCount val="1"/>
                <c:pt idx="0">
                  <c:v>edukacja ekologiczna</c:v>
                </c:pt>
              </c:strCache>
            </c:strRef>
          </c:tx>
          <c:cat>
            <c:numRef>
              <c:f>Arkusz7!$I$1:$N$1</c:f>
              <c:numCache>
                <c:formatCode>General</c:formatCode>
                <c:ptCount val="6"/>
                <c:pt idx="0">
                  <c:v>2012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Arkusz7!$I$5:$N$5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0.58546694249308928</c:v>
                </c:pt>
                <c:pt idx="3">
                  <c:v>0.92615989716658831</c:v>
                </c:pt>
                <c:pt idx="4">
                  <c:v>0.68906858219277689</c:v>
                </c:pt>
                <c:pt idx="5">
                  <c:v>2.386334259142644</c:v>
                </c:pt>
              </c:numCache>
            </c:numRef>
          </c:val>
        </c:ser>
        <c:axId val="123288576"/>
        <c:axId val="123306752"/>
      </c:barChart>
      <c:catAx>
        <c:axId val="1232885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23306752"/>
        <c:crosses val="autoZero"/>
        <c:auto val="1"/>
        <c:lblAlgn val="ctr"/>
        <c:lblOffset val="100"/>
      </c:catAx>
      <c:valAx>
        <c:axId val="123306752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232885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 sz="2000"/>
            </a:pPr>
            <a:r>
              <a:rPr lang="pl-PL" sz="2000"/>
              <a:t>Koszty</a:t>
            </a:r>
            <a:r>
              <a:rPr lang="pl-PL" sz="2000" baseline="0"/>
              <a:t> funkcjonowania 2013 </a:t>
            </a:r>
            <a:endParaRPr lang="pl-PL" sz="2000"/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0.17622178477690303"/>
                  <c:y val="0.2200282445009335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21009669976285741"/>
                  <c:y val="7.1296712233184859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30173512685914261"/>
                  <c:y val="8.9484365635398064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CatName val="1"/>
            <c:showPercent val="1"/>
            <c:showLeaderLines val="1"/>
          </c:dLbls>
          <c:cat>
            <c:strRef>
              <c:f>Arkusz7!$A$2:$A$5</c:f>
              <c:strCache>
                <c:ptCount val="4"/>
                <c:pt idx="0">
                  <c:v>odbieranie i zagospodarowanie odpadów</c:v>
                </c:pt>
                <c:pt idx="1">
                  <c:v>koszty obsługi administracyjnej</c:v>
                </c:pt>
                <c:pt idx="2">
                  <c:v>tworzenie i funkcjonowanie PSZOK</c:v>
                </c:pt>
                <c:pt idx="3">
                  <c:v>edukacja ekologiczna</c:v>
                </c:pt>
              </c:strCache>
            </c:strRef>
          </c:cat>
          <c:val>
            <c:numRef>
              <c:f>Arkusz7!$I$2:$I$5</c:f>
              <c:numCache>
                <c:formatCode>0.0</c:formatCode>
                <c:ptCount val="4"/>
                <c:pt idx="0">
                  <c:v>76.650360803687718</c:v>
                </c:pt>
                <c:pt idx="1">
                  <c:v>20.383463326396047</c:v>
                </c:pt>
                <c:pt idx="2">
                  <c:v>2.9661758699161687</c:v>
                </c:pt>
                <c:pt idx="3">
                  <c:v>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/>
              <a:t>Koszty</a:t>
            </a:r>
            <a:r>
              <a:rPr lang="pl-PL" baseline="0"/>
              <a:t> funkcjonowania systemu 2019 r.</a:t>
            </a:r>
            <a:endParaRPr lang="pl-PL"/>
          </a:p>
        </c:rich>
      </c:tx>
      <c:layout>
        <c:manualLayout>
          <c:xMode val="edge"/>
          <c:yMode val="edge"/>
          <c:x val="0.25484567901234584"/>
          <c:y val="0"/>
        </c:manualLayout>
      </c:layout>
    </c:title>
    <c:plotArea>
      <c:layout/>
      <c:pieChart>
        <c:varyColors val="1"/>
        <c:ser>
          <c:idx val="0"/>
          <c:order val="0"/>
          <c:tx>
            <c:v>% udział rodzajów kosztów</c:v>
          </c:tx>
          <c:dLbls>
            <c:dLbl>
              <c:idx val="2"/>
              <c:layout>
                <c:manualLayout>
                  <c:x val="-0.19769308350345099"/>
                  <c:y val="8.0117797263636714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CatName val="1"/>
            <c:showPercent val="1"/>
            <c:showLeaderLines val="1"/>
          </c:dLbls>
          <c:cat>
            <c:strRef>
              <c:f>Arkusz7!$A$2:$A$5</c:f>
              <c:strCache>
                <c:ptCount val="4"/>
                <c:pt idx="0">
                  <c:v>odbieranie i zagospodarowanie odpadów</c:v>
                </c:pt>
                <c:pt idx="1">
                  <c:v>koszty obsługi administracyjnej</c:v>
                </c:pt>
                <c:pt idx="2">
                  <c:v>tworzenie i funkcjonowanie PSZOK</c:v>
                </c:pt>
                <c:pt idx="3">
                  <c:v>edukacja ekologiczna</c:v>
                </c:pt>
              </c:strCache>
            </c:strRef>
          </c:cat>
          <c:val>
            <c:numRef>
              <c:f>Arkusz7!$N$2:$N$5</c:f>
              <c:numCache>
                <c:formatCode>0.0</c:formatCode>
                <c:ptCount val="4"/>
                <c:pt idx="0">
                  <c:v>82.598983156457308</c:v>
                </c:pt>
                <c:pt idx="1">
                  <c:v>10.685474515938727</c:v>
                </c:pt>
                <c:pt idx="2">
                  <c:v>4.3292080684612788</c:v>
                </c:pt>
                <c:pt idx="3">
                  <c:v>2.386334259142644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/>
              <a:t>Koszt</a:t>
            </a:r>
            <a:r>
              <a:rPr lang="pl-PL" baseline="0"/>
              <a:t> zagospodarowania odpadów "wysokokalorycznych"</a:t>
            </a:r>
          </a:p>
          <a:p>
            <a:pPr>
              <a:defRPr/>
            </a:pPr>
            <a:r>
              <a:rPr lang="pl-PL" baseline="0"/>
              <a:t> zł/Mg</a:t>
            </a:r>
            <a:endParaRPr lang="pl-PL"/>
          </a:p>
        </c:rich>
      </c:tx>
      <c:overlay val="1"/>
    </c:title>
    <c:plotArea>
      <c:layout/>
      <c:barChart>
        <c:barDir val="col"/>
        <c:grouping val="clustered"/>
        <c:ser>
          <c:idx val="0"/>
          <c:order val="0"/>
          <c:cat>
            <c:numRef>
              <c:f>Arkusz7!$I$16:$K$16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Arkusz7!$I$17:$K$17</c:f>
              <c:numCache>
                <c:formatCode>General</c:formatCode>
                <c:ptCount val="3"/>
                <c:pt idx="0">
                  <c:v>180</c:v>
                </c:pt>
                <c:pt idx="1">
                  <c:v>350</c:v>
                </c:pt>
                <c:pt idx="2">
                  <c:v>530</c:v>
                </c:pt>
              </c:numCache>
            </c:numRef>
          </c:val>
        </c:ser>
        <c:axId val="123381248"/>
        <c:axId val="123382784"/>
      </c:barChart>
      <c:catAx>
        <c:axId val="123381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23382784"/>
        <c:crosses val="autoZero"/>
        <c:auto val="1"/>
        <c:lblAlgn val="ctr"/>
        <c:lblOffset val="100"/>
      </c:catAx>
      <c:valAx>
        <c:axId val="123382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23381248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/>
              <a:t>Ilość</a:t>
            </a:r>
            <a:r>
              <a:rPr lang="pl-PL" baseline="0"/>
              <a:t> odebranych odpadów komunalnych od mieszkańców Mg/rok</a:t>
            </a:r>
            <a:endParaRPr lang="pl-PL"/>
          </a:p>
        </c:rich>
      </c:tx>
      <c:layout>
        <c:manualLayout>
          <c:xMode val="edge"/>
          <c:yMode val="edge"/>
          <c:x val="8.9248148336824359E-2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cat>
            <c:numRef>
              <c:f>Arkusz7!$D$16:$G$16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Arkusz7!$D$18:$G$18</c:f>
              <c:numCache>
                <c:formatCode>General</c:formatCode>
                <c:ptCount val="4"/>
                <c:pt idx="0">
                  <c:v>2710</c:v>
                </c:pt>
                <c:pt idx="1">
                  <c:v>3186</c:v>
                </c:pt>
                <c:pt idx="2">
                  <c:v>3377</c:v>
                </c:pt>
                <c:pt idx="3">
                  <c:v>3500</c:v>
                </c:pt>
              </c:numCache>
            </c:numRef>
          </c:val>
        </c:ser>
        <c:axId val="123226752"/>
        <c:axId val="123232640"/>
      </c:barChart>
      <c:catAx>
        <c:axId val="1232267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/>
            </a:pPr>
            <a:endParaRPr lang="pl-PL"/>
          </a:p>
        </c:txPr>
        <c:crossAx val="123232640"/>
        <c:crosses val="autoZero"/>
        <c:auto val="1"/>
        <c:lblAlgn val="ctr"/>
        <c:lblOffset val="100"/>
      </c:catAx>
      <c:valAx>
        <c:axId val="1232326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2322675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/>
              <a:t>Opłata marszałkowska zł/Mg</a:t>
            </a:r>
            <a:r>
              <a:rPr lang="pl-PL" baseline="0"/>
              <a:t> </a:t>
            </a:r>
            <a:endParaRPr lang="pl-PL"/>
          </a:p>
        </c:rich>
      </c:tx>
    </c:title>
    <c:plotArea>
      <c:layout/>
      <c:barChart>
        <c:barDir val="col"/>
        <c:grouping val="clustered"/>
        <c:ser>
          <c:idx val="0"/>
          <c:order val="0"/>
          <c:cat>
            <c:numRef>
              <c:f>Arkusz7!$I$27:$L$27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Arkusz7!$I$28:$L$28</c:f>
              <c:numCache>
                <c:formatCode>General</c:formatCode>
                <c:ptCount val="4"/>
                <c:pt idx="0">
                  <c:v>74.260000000000005</c:v>
                </c:pt>
                <c:pt idx="1">
                  <c:v>140</c:v>
                </c:pt>
                <c:pt idx="2">
                  <c:v>170</c:v>
                </c:pt>
                <c:pt idx="3">
                  <c:v>270</c:v>
                </c:pt>
              </c:numCache>
            </c:numRef>
          </c:val>
        </c:ser>
        <c:axId val="123244928"/>
        <c:axId val="123246464"/>
      </c:barChart>
      <c:catAx>
        <c:axId val="1232449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123246464"/>
        <c:crosses val="autoZero"/>
        <c:auto val="1"/>
        <c:lblAlgn val="ctr"/>
        <c:lblOffset val="100"/>
      </c:catAx>
      <c:valAx>
        <c:axId val="1232464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2324492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/>
              <a:t>Deklaracje 2019 rok - l</a:t>
            </a:r>
            <a:r>
              <a:rPr lang="en-US"/>
              <a:t>iczba </a:t>
            </a:r>
            <a:r>
              <a:rPr lang="pl-PL"/>
              <a:t> mieszkańców </a:t>
            </a:r>
            <a:endParaRPr lang="en-US"/>
          </a:p>
        </c:rich>
      </c:tx>
    </c:title>
    <c:plotArea>
      <c:layout/>
      <c:barChart>
        <c:barDir val="col"/>
        <c:grouping val="clustered"/>
        <c:ser>
          <c:idx val="0"/>
          <c:order val="0"/>
          <c:cat>
            <c:strRef>
              <c:f>Arkusz9!$B$11:$K$11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Arkusz9!$B$16:$K$16</c:f>
              <c:numCache>
                <c:formatCode>General</c:formatCode>
                <c:ptCount val="10"/>
                <c:pt idx="0">
                  <c:v>14349</c:v>
                </c:pt>
                <c:pt idx="1">
                  <c:v>14318</c:v>
                </c:pt>
                <c:pt idx="2">
                  <c:v>14323</c:v>
                </c:pt>
                <c:pt idx="3">
                  <c:v>14307</c:v>
                </c:pt>
                <c:pt idx="4">
                  <c:v>14295</c:v>
                </c:pt>
                <c:pt idx="5">
                  <c:v>14268</c:v>
                </c:pt>
                <c:pt idx="6">
                  <c:v>14173</c:v>
                </c:pt>
                <c:pt idx="7">
                  <c:v>14146</c:v>
                </c:pt>
                <c:pt idx="8">
                  <c:v>14141</c:v>
                </c:pt>
                <c:pt idx="9">
                  <c:v>14112</c:v>
                </c:pt>
              </c:numCache>
            </c:numRef>
          </c:val>
        </c:ser>
        <c:axId val="123479552"/>
        <c:axId val="123481088"/>
      </c:barChart>
      <c:catAx>
        <c:axId val="1234795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123481088"/>
        <c:crosses val="autoZero"/>
        <c:auto val="1"/>
        <c:lblAlgn val="ctr"/>
        <c:lblOffset val="100"/>
      </c:catAx>
      <c:valAx>
        <c:axId val="1234810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347955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400" b="1"/>
      </a:pPr>
      <a:endParaRPr lang="pl-PL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/>
              <a:t>Liczba mieszkańców korzystających ze zwolnień 2019 r.</a:t>
            </a:r>
          </a:p>
        </c:rich>
      </c:tx>
      <c:layout>
        <c:manualLayout>
          <c:xMode val="edge"/>
          <c:yMode val="edge"/>
          <c:x val="0.18816690405382022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cat>
            <c:strRef>
              <c:f>Arkusz9!$B$11:$K$11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Arkusz9!$B$12:$K$12</c:f>
              <c:numCache>
                <c:formatCode>General</c:formatCode>
                <c:ptCount val="10"/>
                <c:pt idx="0">
                  <c:v>712</c:v>
                </c:pt>
                <c:pt idx="1">
                  <c:v>758</c:v>
                </c:pt>
                <c:pt idx="2">
                  <c:v>809</c:v>
                </c:pt>
                <c:pt idx="3">
                  <c:v>863</c:v>
                </c:pt>
                <c:pt idx="4">
                  <c:v>935</c:v>
                </c:pt>
                <c:pt idx="5">
                  <c:v>1061</c:v>
                </c:pt>
                <c:pt idx="6">
                  <c:v>1150</c:v>
                </c:pt>
                <c:pt idx="7">
                  <c:v>1278</c:v>
                </c:pt>
                <c:pt idx="8">
                  <c:v>1328</c:v>
                </c:pt>
                <c:pt idx="9">
                  <c:v>1364</c:v>
                </c:pt>
              </c:numCache>
            </c:numRef>
          </c:val>
        </c:ser>
        <c:axId val="123521664"/>
        <c:axId val="123527552"/>
      </c:barChart>
      <c:catAx>
        <c:axId val="1235216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123527552"/>
        <c:crosses val="autoZero"/>
        <c:auto val="1"/>
        <c:lblAlgn val="ctr"/>
        <c:lblOffset val="100"/>
      </c:catAx>
      <c:valAx>
        <c:axId val="1235275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23521664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0.14024</cdr:x>
      <cdr:y>0.00165</cdr:y>
    </cdr:from>
    <cdr:to>
      <cdr:x>0.93312</cdr:x>
      <cdr:y>0.08251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303421" y="10026"/>
          <a:ext cx="7369342" cy="491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l-PL" sz="2400" b="1" dirty="0"/>
            <a:t>Koszt</a:t>
          </a:r>
          <a:r>
            <a:rPr lang="pl-PL" sz="2400" b="1" baseline="0" dirty="0"/>
            <a:t> odbierania i zagospodarowania odpadów 2016-2019</a:t>
          </a:r>
          <a:endParaRPr lang="pl-PL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0.20388</cdr:x>
      <cdr:y>0.03135</cdr:y>
    </cdr:from>
    <cdr:to>
      <cdr:x>0.86516</cdr:x>
      <cdr:y>0.13531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894975" y="190501"/>
          <a:ext cx="6146130" cy="631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0.14563</cdr:x>
      <cdr:y>0.04455</cdr:y>
    </cdr:from>
    <cdr:to>
      <cdr:x>0.88026</cdr:x>
      <cdr:y>0.12706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353553" y="270711"/>
          <a:ext cx="6827921" cy="501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pl-PL" sz="2000" baseline="0"/>
        </a:p>
        <a:p xmlns:a="http://schemas.openxmlformats.org/drawingml/2006/main">
          <a:pPr algn="ctr"/>
          <a:endParaRPr lang="pl-PL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94B9-E523-42A2-9789-4FDCE613BCBD}" type="datetimeFigureOut">
              <a:rPr lang="pl-PL" smtClean="0"/>
              <a:pPr/>
              <a:t>2019-11-26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2E4A5-D914-45ED-9747-E6C335F31EA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F0C1A-E1A2-494C-8386-26BFE1A7A047}" type="datetimeFigureOut">
              <a:rPr lang="pl-PL" smtClean="0"/>
              <a:pPr/>
              <a:t>2019-11-26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D320C-2A92-48EB-8AE1-10B4DE271FF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8AF9-006A-4CEE-B78E-0184DB3F1DE3}" type="datetimeFigureOut">
              <a:rPr lang="pl-PL" smtClean="0"/>
              <a:pPr/>
              <a:t>2019-11-26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E847-C9CE-4A26-BF81-2CE950A7C9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8AF9-006A-4CEE-B78E-0184DB3F1DE3}" type="datetimeFigureOut">
              <a:rPr lang="pl-PL" smtClean="0"/>
              <a:pPr/>
              <a:t>2019-11-26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E847-C9CE-4A26-BF81-2CE950A7C9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8AF9-006A-4CEE-B78E-0184DB3F1DE3}" type="datetimeFigureOut">
              <a:rPr lang="pl-PL" smtClean="0"/>
              <a:pPr/>
              <a:t>2019-11-26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E847-C9CE-4A26-BF81-2CE950A7C9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8AF9-006A-4CEE-B78E-0184DB3F1DE3}" type="datetimeFigureOut">
              <a:rPr lang="pl-PL" smtClean="0"/>
              <a:pPr/>
              <a:t>2019-11-26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E847-C9CE-4A26-BF81-2CE950A7C9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8AF9-006A-4CEE-B78E-0184DB3F1DE3}" type="datetimeFigureOut">
              <a:rPr lang="pl-PL" smtClean="0"/>
              <a:pPr/>
              <a:t>2019-11-26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E847-C9CE-4A26-BF81-2CE950A7C9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8AF9-006A-4CEE-B78E-0184DB3F1DE3}" type="datetimeFigureOut">
              <a:rPr lang="pl-PL" smtClean="0"/>
              <a:pPr/>
              <a:t>2019-11-26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E847-C9CE-4A26-BF81-2CE950A7C9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8AF9-006A-4CEE-B78E-0184DB3F1DE3}" type="datetimeFigureOut">
              <a:rPr lang="pl-PL" smtClean="0"/>
              <a:pPr/>
              <a:t>2019-11-26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E847-C9CE-4A26-BF81-2CE950A7C9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8AF9-006A-4CEE-B78E-0184DB3F1DE3}" type="datetimeFigureOut">
              <a:rPr lang="pl-PL" smtClean="0"/>
              <a:pPr/>
              <a:t>2019-11-26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E847-C9CE-4A26-BF81-2CE950A7C9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8AF9-006A-4CEE-B78E-0184DB3F1DE3}" type="datetimeFigureOut">
              <a:rPr lang="pl-PL" smtClean="0"/>
              <a:pPr/>
              <a:t>2019-11-26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E847-C9CE-4A26-BF81-2CE950A7C9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8AF9-006A-4CEE-B78E-0184DB3F1DE3}" type="datetimeFigureOut">
              <a:rPr lang="pl-PL" smtClean="0"/>
              <a:pPr/>
              <a:t>2019-11-26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E847-C9CE-4A26-BF81-2CE950A7C9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8AF9-006A-4CEE-B78E-0184DB3F1DE3}" type="datetimeFigureOut">
              <a:rPr lang="pl-PL" smtClean="0"/>
              <a:pPr/>
              <a:t>2019-11-26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E847-C9CE-4A26-BF81-2CE950A7C9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B8AF9-006A-4CEE-B78E-0184DB3F1DE3}" type="datetimeFigureOut">
              <a:rPr lang="pl-PL" smtClean="0"/>
              <a:pPr/>
              <a:t>2019-11-26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E847-C9CE-4A26-BF81-2CE950A7C9B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Informacja na temat gospodarki odpadami komunalnymi w Gminie Proszowice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sz="2800" dirty="0" smtClean="0"/>
              <a:t>26 listopada 2019 r.</a:t>
            </a:r>
            <a:endParaRPr lang="pl-PL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17232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1560" y="126876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Art.  6r.  Przeznaczenie środków z opłat za gospodarowanie odpadami komunalnymi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539552" y="234888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1.  Opłata za gospodarowanie odpadami komunalnymi stanowi dochód gminy.</a:t>
            </a:r>
            <a:endParaRPr lang="pl-PL" sz="2400" dirty="0"/>
          </a:p>
        </p:txBody>
      </p:sp>
      <p:sp>
        <p:nvSpPr>
          <p:cNvPr id="8" name="Prostokąt 7"/>
          <p:cNvSpPr/>
          <p:nvPr/>
        </p:nvSpPr>
        <p:spPr>
          <a:xfrm>
            <a:off x="683568" y="342900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1aa.  </a:t>
            </a:r>
            <a:r>
              <a:rPr lang="pl-PL" sz="2400" b="1" dirty="0" smtClean="0">
                <a:solidFill>
                  <a:srgbClr val="C00000"/>
                </a:solidFill>
              </a:rPr>
              <a:t>Środki z opłaty za gospodarowanie odpadami komunalnymi nie mogą być wykorzystane na cele niezwiązane z pokrywaniem kosztów funkcjonowania systemu gospodarowania odpadami komunalnymi.</a:t>
            </a:r>
            <a:endParaRPr lang="pl-PL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83568" y="1556792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2.  Z pobranych opłat za gospodarowanie odpadami komunalnymi gmina pokrywa koszty funkcjonowania systemu gospodarowania odpadami komunalnymi, które obejmują koszty:</a:t>
            </a:r>
            <a:endParaRPr lang="pl-PL" sz="2000" dirty="0"/>
          </a:p>
        </p:txBody>
      </p:sp>
      <p:sp>
        <p:nvSpPr>
          <p:cNvPr id="8" name="Prostokąt 7"/>
          <p:cNvSpPr/>
          <p:nvPr/>
        </p:nvSpPr>
        <p:spPr>
          <a:xfrm>
            <a:off x="683568" y="256490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1) odbierania, transportu, zbierania, odzysku </a:t>
            </a:r>
            <a:br>
              <a:rPr lang="pl-PL" sz="2400" dirty="0" smtClean="0"/>
            </a:br>
            <a:r>
              <a:rPr lang="pl-PL" sz="2400" dirty="0" smtClean="0"/>
              <a:t>i unieszkodliwiania odpadów komunalnych;</a:t>
            </a:r>
            <a:endParaRPr lang="pl-PL" sz="2400" dirty="0"/>
          </a:p>
        </p:txBody>
      </p:sp>
      <p:sp>
        <p:nvSpPr>
          <p:cNvPr id="9" name="Prostokąt 8"/>
          <p:cNvSpPr/>
          <p:nvPr/>
        </p:nvSpPr>
        <p:spPr>
          <a:xfrm>
            <a:off x="755576" y="350100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2) tworzenia i utrzymania punktów selektywnego zbierania odpadów komunalnych;</a:t>
            </a:r>
            <a:endParaRPr lang="pl-PL" sz="2400" dirty="0"/>
          </a:p>
        </p:txBody>
      </p:sp>
      <p:sp>
        <p:nvSpPr>
          <p:cNvPr id="10" name="Prostokąt 9"/>
          <p:cNvSpPr/>
          <p:nvPr/>
        </p:nvSpPr>
        <p:spPr>
          <a:xfrm>
            <a:off x="755576" y="4437112"/>
            <a:ext cx="5330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3) obsługi administracyjnej tego systemu;</a:t>
            </a:r>
            <a:endParaRPr lang="pl-PL" sz="2400" dirty="0"/>
          </a:p>
        </p:txBody>
      </p:sp>
      <p:sp>
        <p:nvSpPr>
          <p:cNvPr id="11" name="Prostokąt 10"/>
          <p:cNvSpPr/>
          <p:nvPr/>
        </p:nvSpPr>
        <p:spPr>
          <a:xfrm>
            <a:off x="755576" y="501317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4) edukacji ekologicznej w zakresie prawidłowego postępowania z odpadami komunalnymi.</a:t>
            </a:r>
            <a:endParaRPr lang="pl-PL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6" y="141277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2a.  Z pobranych opłat za gospodarowanie odpadami komunalnymi gmina może pokryć koszty wyposażenia nieruchomości w pojemniki lub worki do zbierania odpadów komunalnych oraz koszty utrzymywania pojemników w odpowiednim stanie sanitarnym, porządkowym i technicznym.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467544" y="364502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2aa.  Z pobranych opłat za gospodarowanie odpadami komunalnymi gmina może pokryć koszty utworzenia i utrzymania punktów napraw i ponownego użycia produktów lub części produktów niebędących odpadami.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206084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2b.  Z pobranych opłat za gospodarowanie odpadami komunalnymi gmina może pokryć koszty usunięcia odpadów komunalnych z miejsc nieprzeznaczonych do ich składowania i magazynowania w rozumieniu ustawy z dnia 14 grudnia 2012 r. o odpadach.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7584" y="1268760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2c.  Środki pochodzące z opłat za gospodarowanie odpadami komunalnymi, które nie zostały wykorzystane w poprzednim roku budżetowym, gmina wykorzystuje na pokrycie kosztów funkcjonowania systemu gospodarowania odpadami komunalnymi, w tym kosztów, o których mowa w ust. 2a, 2aa i 2b, a także kosztów wyposażenia terenów przeznaczonych do użytku publicznego w pojemniki lub worki, przeznaczone do zbierania odpadów komunalnych, ich opróżnianie oraz utrzymywanie tych pojemników w odpowiednim stanie sanitarnym, porządkowym i technicznym oraz organizacji i utrzymania w odpowiednim stanie sanitarnym i porządkowym miejsc gromadzenia odpadów.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1859340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2d.  W zamian za pobraną opłatę za gospodarowanie odpadami komunalnymi gmina zapewnia właścicielom nieruchomości pozbywanie się wszystkich rodzajów odpadów komunalnych, przy czym rozumie się przez to odbieranie odpadów z terenu nieruchomości, o których mowa w art. 6c ust. 1 i 2, przyjmowanie odpadów przez punkty selektywnego zbierania odpadów komunalnych oraz zapewnianie przyjmowania tych odpadów przez gminę w inny sposób.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1582341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3.  Rada gminy określi, w drodze uchwały stanowiącej akt prawa miejscowego, szczegółowy sposób i zakres świadczenia usług w zakresie odbierania odpadów komunalnych od właścicieli nieruchomości i zagospodarowania tych odpadów, </a:t>
            </a:r>
            <a:br>
              <a:rPr lang="pl-PL" sz="2400" dirty="0" smtClean="0"/>
            </a:br>
            <a:r>
              <a:rPr lang="pl-PL" sz="2400" dirty="0" smtClean="0"/>
              <a:t>w zamian za uiszczoną przez właściciela nieruchomości opłatę za gospodarowanie odpadami komunalnymi, w szczególności częstotliwość odbierania odpadów komunalnych od właściciela nieruchomości i sposób świadczenia usług przez punkty selektywnego zbierania odpadów komunalnych.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r>
              <a:rPr lang="pl-PL" sz="2800" i="1" dirty="0" smtClean="0">
                <a:solidFill>
                  <a:srgbClr val="002060"/>
                </a:solidFill>
              </a:rPr>
              <a:t>Koszty</a:t>
            </a:r>
            <a:endParaRPr lang="pl-PL" sz="2800" i="1" dirty="0">
              <a:solidFill>
                <a:srgbClr val="002060"/>
              </a:solidFill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7135813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r>
              <a:rPr lang="pl-PL" sz="2800" i="1" dirty="0" smtClean="0">
                <a:solidFill>
                  <a:srgbClr val="002060"/>
                </a:solidFill>
              </a:rPr>
              <a:t>Koszty</a:t>
            </a:r>
            <a:endParaRPr lang="pl-PL" sz="2800" i="1" dirty="0">
              <a:solidFill>
                <a:srgbClr val="00206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38" y="1484784"/>
            <a:ext cx="7602537" cy="318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r>
              <a:rPr lang="pl-PL" sz="2800" i="1" dirty="0" smtClean="0">
                <a:solidFill>
                  <a:srgbClr val="002060"/>
                </a:solidFill>
              </a:rPr>
              <a:t>Koszty</a:t>
            </a:r>
            <a:endParaRPr lang="pl-PL" sz="2800" i="1" dirty="0">
              <a:solidFill>
                <a:srgbClr val="002060"/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88924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Ustawa z dnia 13 września 1996 r. o utrzymaniu czystości i porządku w gminach </a:t>
            </a:r>
            <a:r>
              <a:rPr lang="pl-PL" dirty="0" smtClean="0"/>
              <a:t>(</a:t>
            </a:r>
            <a:r>
              <a:rPr lang="pl-PL" dirty="0" err="1" smtClean="0"/>
              <a:t>t.j</a:t>
            </a:r>
            <a:r>
              <a:rPr lang="pl-PL" dirty="0" smtClean="0"/>
              <a:t>. Dz.U.2018 poz. 1454 – ze </a:t>
            </a:r>
            <a:r>
              <a:rPr lang="pl-PL" dirty="0" err="1" smtClean="0"/>
              <a:t>zm</a:t>
            </a:r>
            <a:r>
              <a:rPr lang="pl-PL" dirty="0" smtClean="0"/>
              <a:t>)</a:t>
            </a:r>
            <a:endParaRPr lang="pl-PL" dirty="0"/>
          </a:p>
          <a:p>
            <a:pPr>
              <a:buNone/>
            </a:pPr>
            <a:r>
              <a:rPr lang="pl-PL" dirty="0"/>
              <a:t>Ustawa z dnia 19 lipca 2019 r. o zmianie ustawy o utrzymaniu czystości i porządku w gminach oraz niektórych innych ustaw (</a:t>
            </a:r>
            <a:r>
              <a:rPr lang="pl-PL" dirty="0" err="1"/>
              <a:t>Dz.U</a:t>
            </a:r>
            <a:r>
              <a:rPr lang="pl-PL" dirty="0"/>
              <a:t>. 2019 r.  poz. </a:t>
            </a:r>
            <a:r>
              <a:rPr lang="pl-PL" dirty="0" smtClean="0"/>
              <a:t>1579 - wejście </a:t>
            </a:r>
            <a:r>
              <a:rPr lang="pl-PL" dirty="0"/>
              <a:t>w życie 6 września 2019 r.)</a:t>
            </a:r>
          </a:p>
          <a:p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Wykres 6"/>
          <p:cNvGraphicFramePr>
            <a:graphicFrameLocks noGrp="1"/>
          </p:cNvGraphicFramePr>
          <p:nvPr/>
        </p:nvGraphicFramePr>
        <p:xfrm>
          <a:off x="539552" y="476672"/>
          <a:ext cx="83174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r>
              <a:rPr lang="pl-PL" sz="2800" i="1" dirty="0" smtClean="0">
                <a:solidFill>
                  <a:srgbClr val="002060"/>
                </a:solidFill>
              </a:rPr>
              <a:t>Koszty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95536" y="1844824"/>
            <a:ext cx="7920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 2019 r. poniesiono</a:t>
            </a:r>
            <a:r>
              <a:rPr kumimoji="0" lang="pl-PL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dodatkowe koszty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odbierania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zagospodarowania w 2019 r. odpadów wielkogabarytowych 306 750,00 zł, oraz wyższe od kosztów obowiązujących do końca kwietnia 2019 r. </a:t>
            </a:r>
            <a:r>
              <a:rPr lang="pl-PL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koszty odbierania w maju, czerwcu i lipcu (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106 209 zł za miesiąc) oraz w sierpniu (o 129 900,00 zł</a:t>
            </a:r>
            <a:r>
              <a:rPr kumimoji="0" lang="pl-PL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za miesiąc)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9552" y="443711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Będą musiały być też poniesione dodatkowe koszty  związane </a:t>
            </a:r>
          </a:p>
          <a:p>
            <a:r>
              <a:rPr lang="pl-PL" sz="2400" dirty="0" smtClean="0"/>
              <a:t>z odebraniem i zagospodarowaniem z  PSZOK większej  niż </a:t>
            </a:r>
            <a:br>
              <a:rPr lang="pl-PL" sz="2400" dirty="0" smtClean="0"/>
            </a:br>
            <a:r>
              <a:rPr lang="pl-PL" sz="2400" dirty="0" smtClean="0"/>
              <a:t>zakładano ilości odpadów 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r>
              <a:rPr lang="pl-PL" sz="2800" i="1" dirty="0" smtClean="0">
                <a:solidFill>
                  <a:srgbClr val="002060"/>
                </a:solidFill>
              </a:rPr>
              <a:t>PSZOK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1560" y="172084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Koszty tworzenia i utrzymania punktu selektywnego zbierania odpadów komunalnych (funkcjonowanie tymczasowego PSZOK w Kowali w 2019 r. oraz wkład własny gminy do budowy PSZOK, koszty obsługi, energii, ubezpieczeń,  wyposażenia nowego PSZOK) przyjęto na poziomie 163 257,00 zł rocznie ( w tym udział własny gminy do budowy  PSZOK w wysokości  125 tys. wynoszący   15% kosztów kwalifikowanych budowy PSZOK przy pozyskaniu 85 % dofinansowania.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r>
              <a:rPr lang="pl-PL" sz="2800" i="1" dirty="0" smtClean="0">
                <a:solidFill>
                  <a:srgbClr val="002060"/>
                </a:solidFill>
              </a:rPr>
              <a:t>Koszty PSZOK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55576" y="1844824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Po uruchomieniu PSZOK koszty  determinowane będą również ilością i rodzajem odpadów przyjmowanych do PSZOK,  a następnie przekazywanych do utylizacji.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Przy rosnących stawkach w instalacjach do odzysku odpadów mogą być znacznie większe – koszt utylizacji odpadów niebezpiecznych to nawet kilka tysięcy złotych za tonę.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r>
              <a:rPr lang="pl-PL" sz="2800" i="1" dirty="0" smtClean="0">
                <a:solidFill>
                  <a:srgbClr val="002060"/>
                </a:solidFill>
              </a:rPr>
              <a:t>PSZOK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99592" y="1700808"/>
            <a:ext cx="7416824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/>
              <a:t>Koszt prowadzenia PSZOK w Miechowie po ostatnim przetargu wynosi 303  tys. zł rocznie  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r>
              <a:rPr lang="pl-PL" sz="2800" i="1" dirty="0" smtClean="0">
                <a:solidFill>
                  <a:srgbClr val="002060"/>
                </a:solidFill>
              </a:rPr>
              <a:t>obsługa administracyjna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9552" y="134076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Koszty obsługi administracyjnej systemu planowane są rocznie na poziomie 403 000,00 zł 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683568" y="227483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obejmują m. in. wynagrodzenie pracowników wraz z narzutami,   koszty zakupu, dzierżawy, eksploatacji sprzętu biurowego (komputery, drukarki, kserokopiarki) pakowanie korespondencji, materiały biurowe, papier, druki, oprogramowanie, koszt używania samochodu służbowego, aparat fotograficzny,  opłaty telekomunikacyjne, opłaty pocztowe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99592" y="2551837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Dla obsługi systemu konieczne są wysyłki zawiadomień, w tym o zmianie stawki opłat, wezwań, decyzji,   zawiadomień. Koszt przesyłki poleconej ze zwrotką to 8,50 zł – tylko przy dwukrotnej wysyłce w ciągu roku daje to kwotę prawie 60 000,00 zł.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1560" y="2413338"/>
            <a:ext cx="7992888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Planowana i zalecana przez analityków przy wprowadzaniu systemu  ilość etatów do obsługi sytemu gospodarowania  w gminach o liczbie mieszkańców i zabudowie  jak w Gminie Proszowice wynosi  5 osób, dodatkowy etat w PSZOK.  </a:t>
            </a:r>
            <a:br>
              <a:rPr lang="pl-PL" sz="2400" dirty="0" smtClean="0"/>
            </a:b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55576" y="2348878"/>
          <a:ext cx="7632847" cy="3600403"/>
        </p:xfrm>
        <a:graphic>
          <a:graphicData uri="http://schemas.openxmlformats.org/drawingml/2006/table">
            <a:tbl>
              <a:tblPr/>
              <a:tblGrid>
                <a:gridCol w="580971"/>
                <a:gridCol w="5495583"/>
                <a:gridCol w="1556293"/>
              </a:tblGrid>
              <a:tr h="80008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latin typeface="Times New Roman"/>
                          <a:ea typeface="Times New Roman"/>
                          <a:cs typeface="Times New Roman"/>
                        </a:rPr>
                        <a:t>Lp.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 b="1">
                          <a:latin typeface="Times New Roman"/>
                          <a:ea typeface="Times New Roman"/>
                          <a:cs typeface="Times New Roman"/>
                        </a:rPr>
                        <a:t>rodzaj kosztu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latin typeface="Times New Roman"/>
                          <a:ea typeface="Times New Roman"/>
                          <a:cs typeface="Times New Roman"/>
                        </a:rPr>
                        <a:t>wydatki roczne w zł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4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wynagrodzenia pracowników wraz z narzutami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297.840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4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  <a:cs typeface="Times New Roman"/>
                        </a:rPr>
                        <a:t>usługi telekomunikacyjne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12.000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4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sprzęt biurowy tworzonych stanowisk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24.000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4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materiały biurowe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6.000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4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koszty wyjazdów w teren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18.000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4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inne koszty (np. koszty przesyłek decyzji)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61.350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 b="1">
                          <a:latin typeface="Times New Roman"/>
                          <a:ea typeface="Times New Roman"/>
                          <a:cs typeface="Times New Roman"/>
                        </a:rPr>
                        <a:t>razem koszty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latin typeface="Times New Roman"/>
                          <a:ea typeface="Times New Roman"/>
                          <a:cs typeface="Times New Roman"/>
                        </a:rPr>
                        <a:t>419.190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51520" y="1297886"/>
            <a:ext cx="8391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przykład z analizy 2012 r.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Tabela 12. Koszty administracyjne obsługi systemu gospodarowania odpadami komunalnymi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Gminie Proszowice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524328" y="5517232"/>
            <a:ext cx="91440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r>
              <a:rPr lang="pl-PL" sz="2800" i="1" dirty="0" smtClean="0">
                <a:solidFill>
                  <a:srgbClr val="002060"/>
                </a:solidFill>
              </a:rPr>
              <a:t>edukacja ekologiczna 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1628800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Planowane koszty obligatoryjnej edukacji ekologicznej w zakresie prawidłowego postępowania z odpadami komunalnymi przyjęto na poziomie 90 000,00 zł. </a:t>
            </a:r>
            <a:endParaRPr lang="pl-PL" sz="2800" dirty="0"/>
          </a:p>
        </p:txBody>
      </p:sp>
      <p:sp>
        <p:nvSpPr>
          <p:cNvPr id="7" name="Prostokąt 6"/>
          <p:cNvSpPr/>
          <p:nvPr/>
        </p:nvSpPr>
        <p:spPr>
          <a:xfrm>
            <a:off x="611560" y="364502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Są to koszty, które w zestawieniu do znikomych  nakładów </a:t>
            </a:r>
          </a:p>
          <a:p>
            <a:r>
              <a:rPr lang="pl-PL" sz="2400" dirty="0" smtClean="0"/>
              <a:t>w poprzednich latach budzą wiele kontrowersji.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43608" y="1412776"/>
            <a:ext cx="3665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/>
              <a:t>Art.  3.  Katalog zadań gmin</a:t>
            </a:r>
            <a:endParaRPr lang="pl-PL" sz="2400" dirty="0"/>
          </a:p>
        </p:txBody>
      </p:sp>
      <p:sp>
        <p:nvSpPr>
          <p:cNvPr id="8" name="Prostokąt 7"/>
          <p:cNvSpPr/>
          <p:nvPr/>
        </p:nvSpPr>
        <p:spPr>
          <a:xfrm>
            <a:off x="827584" y="198884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3) obejmują wszystkich właścicieli nieruchomości na terenie gminy systemem gospodarowania odpadami komunalnymi;</a:t>
            </a:r>
            <a:endParaRPr lang="pl-PL" sz="2400" dirty="0"/>
          </a:p>
        </p:txBody>
      </p:sp>
      <p:sp>
        <p:nvSpPr>
          <p:cNvPr id="9" name="Prostokąt 8"/>
          <p:cNvSpPr/>
          <p:nvPr/>
        </p:nvSpPr>
        <p:spPr>
          <a:xfrm>
            <a:off x="971600" y="285293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4) nadzorują gospodarowanie odpadami komunalnymi, </a:t>
            </a:r>
            <a:br>
              <a:rPr lang="pl-PL" sz="2400" dirty="0" smtClean="0"/>
            </a:br>
            <a:r>
              <a:rPr lang="pl-PL" sz="2400" dirty="0" smtClean="0"/>
              <a:t>w  tym realizację zadań powierzonych podmiotom odbierającym odpady komunalne od właścicieli nieruchomości;</a:t>
            </a:r>
            <a:endParaRPr lang="pl-PL" sz="2400" dirty="0"/>
          </a:p>
        </p:txBody>
      </p:sp>
      <p:sp>
        <p:nvSpPr>
          <p:cNvPr id="10" name="Prostokąt 9"/>
          <p:cNvSpPr/>
          <p:nvPr/>
        </p:nvSpPr>
        <p:spPr>
          <a:xfrm>
            <a:off x="1115616" y="4365104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5) zapewniają selektywne zbieranie odpadów komunalnych obejmujące co najmniej: papier, metale, tworzywa sztuczne, szkło, odpady opakowaniowe wielomateriałowe oraz bioodpady;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1560" y="170080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Gmina systematycznie organizuje wiele działań edukacyjno informacyjnych dla mieszkańców, organizowane są corocznie konkursy klasa przyjazna dla środowiska, akcje sprzątania świata, sprzątania Szreniawy, pikniki, festyny ekologiczne, warsztaty, wyjazdy szkoleniowe  itp.  </a:t>
            </a:r>
          </a:p>
          <a:p>
            <a:r>
              <a:rPr lang="pl-PL" sz="2400" dirty="0" smtClean="0"/>
              <a:t>Finansowanie tych działań nie było realizowane z działu gospodarowania odpadami komunalnymi.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1560" y="2204864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Akcja „Drzewko za surowce wtórne” doskonale wpisuje się </a:t>
            </a:r>
          </a:p>
          <a:p>
            <a:r>
              <a:rPr lang="pl-PL" sz="2400" dirty="0" smtClean="0"/>
              <a:t>w ideę edukacji dla prawidłowego postępowania z odpadami komunalnymi i planowana jest jej kontynuacja. </a:t>
            </a:r>
          </a:p>
          <a:p>
            <a:endParaRPr lang="pl-PL" sz="2400" dirty="0" smtClean="0"/>
          </a:p>
          <a:p>
            <a:r>
              <a:rPr lang="pl-PL" sz="2400" dirty="0" smtClean="0"/>
              <a:t>Dotychczasowe finansowanie 4 pikników ekologicznych prowadzone było z udziałem dofinansowania z regionalnego programu operacyjnego (na poziomie 80 %)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>
                <a:solidFill>
                  <a:srgbClr val="002060"/>
                </a:solidFill>
              </a:rPr>
              <a:t>Gospodarowanie odpadami komunalnymi w gminie</a:t>
            </a:r>
          </a:p>
        </p:txBody>
      </p:sp>
      <p:sp>
        <p:nvSpPr>
          <p:cNvPr id="8" name="Prostokąt 7"/>
          <p:cNvSpPr/>
          <p:nvPr/>
        </p:nvSpPr>
        <p:spPr>
          <a:xfrm>
            <a:off x="611560" y="119675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Edukacja ekologiczna nabiera coraz większego znaczenia 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wymaga przyjęcia większych nakładów.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39552" y="230881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wprowadzane zmiany w zakresie obowiązku selektywnego zbierania</a:t>
            </a:r>
            <a:r>
              <a:rPr lang="pl-PL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539552" y="335699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popularyzacja kompostowników przydomowych oraz zasad    kompostowania uprawniających do skorzystania z ulgi</a:t>
            </a:r>
            <a:endParaRPr lang="pl-PL" sz="2000" dirty="0"/>
          </a:p>
        </p:txBody>
      </p:sp>
      <p:sp>
        <p:nvSpPr>
          <p:cNvPr id="14" name="Prostokąt 13"/>
          <p:cNvSpPr/>
          <p:nvPr/>
        </p:nvSpPr>
        <p:spPr>
          <a:xfrm>
            <a:off x="539552" y="285293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konieczność osiągnięcia co rok wyższych poziomów recyklingu</a:t>
            </a:r>
            <a:r>
              <a:rPr lang="pl-PL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539552" y="414908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ograniczenia ilości wytwarzanych odpadów (poprzez unikanie wytwarzania, ponowne wykorzystanie, oddawanie do odzysku</a:t>
            </a:r>
            <a:endParaRPr lang="pl-PL" sz="2000" dirty="0"/>
          </a:p>
        </p:txBody>
      </p:sp>
      <p:sp>
        <p:nvSpPr>
          <p:cNvPr id="16" name="Prostokąt 15"/>
          <p:cNvSpPr/>
          <p:nvPr/>
        </p:nvSpPr>
        <p:spPr>
          <a:xfrm>
            <a:off x="539552" y="494116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zintensyfikowanie nadzoru nad odpadami z nieruchomości niezamieszkałych</a:t>
            </a: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11560" y="1556792"/>
            <a:ext cx="7632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Planowana przyjęta kwota 90 000,00 zł  zawiera również koszty likwidacji „dzikich wysypisk”.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Likwidacja  „dzikich wysypisk”  wymaga – ze względu na rosnące ceny usług odbierania i zagospodarowania odpadów – coraz większych nakładów, a jest konieczna dla zapewnienia czystości i porządku w gminie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744941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Obniżenie przyjętych stawek  opłat dla mieszkańców o 1 zł tj. do poziomu 22 zł i 33 zł skutkuje obniżeniem wpływów do budżetu o 148 734 zł rocznie, co już powoduje zaburzenia w zbilansowaniu wpływów i wydatków.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kolei obniżenie do poziomu 0 zł planowanych (tak krytykowanych) wydatków na edukację ekologiczną w bilansie kosztów systemu pozwala na obniżenie stawek opłat o 0,60 zł/miesiąc na mieszkańca.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r>
              <a:rPr lang="pl-PL" sz="2800" i="1" dirty="0" smtClean="0">
                <a:solidFill>
                  <a:srgbClr val="002060"/>
                </a:solidFill>
              </a:rPr>
              <a:t>koszty roczne 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7584" y="162880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Odbieranie i zagospodarowanie odpadów komunalnych z nieruchomości zamieszkałych -  3 115 200 zł  </a:t>
            </a:r>
            <a:endParaRPr lang="pl-PL" sz="2000" b="1" dirty="0"/>
          </a:p>
        </p:txBody>
      </p:sp>
      <p:sp>
        <p:nvSpPr>
          <p:cNvPr id="7" name="Prostokąt 6"/>
          <p:cNvSpPr/>
          <p:nvPr/>
        </p:nvSpPr>
        <p:spPr>
          <a:xfrm>
            <a:off x="755576" y="2492896"/>
            <a:ext cx="2240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/>
              <a:t>PSZOK – 163 257 zł </a:t>
            </a:r>
            <a:endParaRPr lang="pl-PL" sz="2000" b="1" dirty="0"/>
          </a:p>
        </p:txBody>
      </p:sp>
      <p:sp>
        <p:nvSpPr>
          <p:cNvPr id="8" name="Prostokąt 7"/>
          <p:cNvSpPr/>
          <p:nvPr/>
        </p:nvSpPr>
        <p:spPr>
          <a:xfrm>
            <a:off x="827584" y="3068960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Obsługa administracyjna -  403 000 zł </a:t>
            </a:r>
            <a:endParaRPr lang="pl-PL" sz="2000" b="1" dirty="0"/>
          </a:p>
        </p:txBody>
      </p:sp>
      <p:sp>
        <p:nvSpPr>
          <p:cNvPr id="9" name="Prostokąt 8"/>
          <p:cNvSpPr/>
          <p:nvPr/>
        </p:nvSpPr>
        <p:spPr>
          <a:xfrm>
            <a:off x="683568" y="3645024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Edukacja ekologiczna w zakresie prawidłowego postępowania z odpadami komunalnymi, akcje sprzątania świata, likwidacja dzikich wysypisk –  90 000 zł</a:t>
            </a:r>
            <a:endParaRPr lang="pl-PL" sz="20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99592" y="501317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Zbiórka odpadów wielkogabarytowych - 306 750 zł </a:t>
            </a:r>
            <a:endParaRPr lang="pl-PL" sz="20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915816" y="5661248"/>
            <a:ext cx="338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Razem roczne koszty 4 078 207 zł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79512" y="836712"/>
          <a:ext cx="89644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39552" y="404664"/>
          <a:ext cx="8229600" cy="618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r>
              <a:rPr lang="pl-PL" sz="2800" i="1" dirty="0" smtClean="0">
                <a:solidFill>
                  <a:srgbClr val="002060"/>
                </a:solidFill>
              </a:rPr>
              <a:t>wpływy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39552" y="962868"/>
            <a:ext cx="835292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aktualizowane wyliczenia: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liczba osób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wg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złożonych deklaracji – 14 130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liczba osób, które zadeklarowały selektywną zbiórkę (opłata cała):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8 203 x 23 zł x 12 miesięcy =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2 264 028 zł.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liczba osób bez selektywnej zbiórki (opłata cała):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4 742 x 34 zł/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msc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x 12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msc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1 934 736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zł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liczba osób, które zadeklarowały selektywną zbiórkę (opłata ze zwolnieniem):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870 x 17,25 zł/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msc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x 12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msc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180 090 zł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liczba osób bez selektywnej zbiórki (opłata ze zwolnieniem):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315 x 25.50 zł/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msc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x 12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msc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96 390 zł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Suma naliczeń =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4 475 244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zł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/>
              <a:t>Współczynnik ściągalności 90 %  4 475 244 zł x 90% = 4 027 719 zł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u="sng" dirty="0" smtClean="0"/>
              <a:t>Wyliczone roczne wpływy wynoszą 4 027 719 zł. )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7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7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73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7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73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73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43608" y="1268760"/>
            <a:ext cx="2872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Art.  3.  Katalog zadań gmin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83568" y="1916832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6) tworzą punkty selektywnego zbierania odpadów komunalnych w sposób umożliwiający łatwy dostęp dla wszystkich mieszkańców gminy, które zapewniają przyjmowanie co najmniej odpadów komunalnych: wymienionych w </a:t>
            </a:r>
            <a:r>
              <a:rPr lang="pl-PL" sz="2000" dirty="0" err="1" smtClean="0"/>
              <a:t>pkt</a:t>
            </a:r>
            <a:r>
              <a:rPr lang="pl-PL" sz="2000" dirty="0" smtClean="0"/>
              <a:t> 5, odpadów niebezpiecznych, przeterminowanych leków i chemikaliów, odpadów niekwalifikujących się do odpadów medycznych powstałych w gospodarstwie domowym w wyniku przyjmowania produktów leczniczych w formie iniekcji i prowadzenia monitoringu poziomu substancji we krwi, w szczególności igieł i strzykawek, zużytych baterii i akumulatorów, zużytego sprzętu elektrycznego i elektronicznego, mebli i innych odpadów wielkogabarytowych, zużytych opon, odpadów budowlanych i rozbiórkowych oraz odpadów tekstyliów i odzieży;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39552" y="1496399"/>
            <a:ext cx="770485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Planowane r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oczne koszty: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4 078 207,00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zł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Planowane roczne wpływy przy stawce 23 zł i 34 zł: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4 027 719 zł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Zgodnie </a:t>
            </a:r>
            <a:r>
              <a:rPr lang="pl-PL" dirty="0" smtClean="0"/>
              <a:t>z ustawą obowiązuje zasada samofinansowania się systemu gospodarowania odpadami komunalnymi, opłaty wnoszone przez mieszkańców  muszą zapewnić pełne pokrycie kosztów systemu.  Takie stanowisko zostało utrwalone w uchwale Regionalnej Izby Obrachunkowej w Rzeszowie, która w czerwcu 2019 r. </a:t>
            </a:r>
            <a:r>
              <a:rPr lang="pl-PL" dirty="0" smtClean="0"/>
              <a:t>unieważniła </a:t>
            </a:r>
            <a:r>
              <a:rPr lang="pl-PL" dirty="0" smtClean="0"/>
              <a:t>w całości uchwałę jednej z rad miejskich, która pomimo wyliczeń burmistrza przyjęła niższe stawki. 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r>
              <a:rPr lang="pl-PL" sz="2800" i="1" dirty="0" smtClean="0">
                <a:solidFill>
                  <a:srgbClr val="002060"/>
                </a:solidFill>
              </a:rPr>
              <a:t>interpelacje </a:t>
            </a:r>
            <a:endParaRPr lang="pl-PL" sz="2800" i="1" dirty="0">
              <a:solidFill>
                <a:srgbClr val="002060"/>
              </a:solidFill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712969" cy="100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36912"/>
            <a:ext cx="8136904" cy="207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Interpelacje 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67544" y="1453426"/>
            <a:ext cx="7848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Przedstawione w interpelacjach wyliczenia oparte są na nieaktualnych danych dotyczących liczby mieszkańców, liczby mieszkańców zbierających odpady w sposób selektywny i bez selektywnej zbiórki, bez uwzględnienia  zwolnień oraz „współczynnika ściągalności”.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9552" y="371703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Korzystanie wyłącznie z historycznych danych do formułowania prognoz na przyszłość bez uwzględnienia obecnej i przyszłej sytuacji społeczno-gospodarczej nie może stać się podstawą racjonalnego planowania.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Interpelacja 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obniżenie stawek opłat dla mieszkańców kompostujących odpady</a:t>
            </a:r>
            <a:endParaRPr lang="pl-PL" sz="2000" i="1" dirty="0">
              <a:solidFill>
                <a:srgbClr val="002060"/>
              </a:solidFill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11560" y="1556792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Nowelizacja ustawy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weszła w życie 06.09.2019 r. i wprowadziła m. in. możliwość zwolnienia w części z opłaty w przypadku kompostowania odpadów w kompostowniku przydomowym: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83568" y="3057927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"4a. Rada gminy, w drodze uchwały, zwalnia w części z opłaty za gospodarowanie odpadami komunalnymi właścicieli nieruchomości zabudowanych budynkami mieszkalnymi jednorodzinnymi kompostujących bioodpady stanowiące odpady komunalne w kompostowniku przydomowym, proporcjonalnie do zmniejszenia kosztów gospodarowania odpadami komunalnymi z gospodarstw domowych.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i="1" dirty="0" smtClean="0">
                <a:solidFill>
                  <a:srgbClr val="002060"/>
                </a:solidFill>
              </a:rPr>
              <a:t>Interpelacja  zmiana stawek</a:t>
            </a:r>
            <a:endParaRPr lang="pl-PL" sz="2000" i="1" dirty="0">
              <a:solidFill>
                <a:srgbClr val="002060"/>
              </a:solidFill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683568" y="1361093"/>
            <a:ext cx="78488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Art. 11 nowelizacji ustawy stanowi, że „</a:t>
            </a: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umowy o udzielenie zamówienia publicznego na odbieranie i zagospodarowanie odpadów komunalnych od właścicieli nieruchomości zachowują ważność przez okres na jaki zostały zawarty”.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Umowa na odbieranie i zagospodarowanie odpadów zawarta jest na okres do 28.02.2021 r. Umowa ta nie przewiduje odbierania bioodpadów z budynków jednorodzinnych na terenach wiejskich, przewidziane jest odbieranie bioodpadów z budynków wielo-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jednorodzinnych z terenu miasta.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27584" y="4221088"/>
            <a:ext cx="74888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Art. 9 nowelizacji ustawy stanowi, że </a:t>
            </a: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„Rada gminy jest obowiązana dostosować uchwały wydane na podstawie ustawy o utrzymaniu czystości porządku w gminach  do zmian wprowadzonych w nowelizacji z 4 lipca 2019 r. w terminie 12 miesięcy od dnia wejścia w życie ustawy zmieniającej”  tj. do 05.09.2020 r.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Dostosowanie uchwał 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539552" y="1484784"/>
            <a:ext cx="74168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tym terminie dostosowania wymagają uchwały:</a:t>
            </a:r>
            <a:b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regulamin utrzymania czystości i porządku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m. in. w regulaminie zgodnie z art. 4 ust.2a pkt. 4 powinny zostać określone wymagania dotyczące kompostowania bioodpadów stanowiących odpady komunalne w kompostownikach przydomowych na terenie nieruchomości zabudowanych budynkami mieszkalnymi jednorodzinnymi oraz zwolnienie właścicieli takich nieruchomości w całości lub w części z obowiązku posiadania pojemnika lub worka na te odpady;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83568" y="4355232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uchwała o szczegółowym sposobie i zakresie świadczenia usług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zakresie odbierania odpadów komunalnych od właścicieli nieruchomości i zagospodarowania tych odpadów w zamian za uiszczoną przez właściciela nieruchomości opłatę (art. 6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ust. 3, 3a, 3b)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827584" y="1412776"/>
            <a:ext cx="7344816" cy="44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uchwała o wyborze metody ustalenia opłaty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uchwała o stawkach opłat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uchwała o zwolnieniu z części opłaty dla korzystających z pomocy społecznej i rodzin wielodzietnych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-uchwała o zwolnieniu z części opłaty dla kompostujących odpady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uchwała o wzorze deklaracji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-uchwała o górnych stawkach opłat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4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4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4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4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4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4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4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4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4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827584" y="1087577"/>
            <a:ext cx="73803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oraz opcjonalnie:</a:t>
            </a:r>
            <a:endParaRPr kumimoji="0" lang="pl-PL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-uchwała o usługach dodatkowych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-uchwała o odbieraniu odpadów komunalnych z nieruchomości niezamieszkałych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-uchwała o udokumentowaniu obowiązków usuwania odpadów ciekłych oraz odpadów komunalnych z nieruchomości niezamieszkałych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uchwała o podziale gminy na sektory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0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0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0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0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0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0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0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0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i="1" dirty="0" smtClean="0">
                <a:solidFill>
                  <a:srgbClr val="002060"/>
                </a:solidFill>
              </a:rPr>
              <a:t>Interpelacja obniżenie stawek dla kompostujących odpady</a:t>
            </a:r>
            <a:endParaRPr lang="pl-PL" sz="2400" i="1" dirty="0">
              <a:solidFill>
                <a:srgbClr val="002060"/>
              </a:solidFill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611560" y="1412776"/>
            <a:ext cx="7488832" cy="496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Obniżenie opłaty za kompostowanie – powinno być </a:t>
            </a:r>
            <a:r>
              <a:rPr kumimoji="0" lang="pl-P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proporcjonalne do zmniejszenia kosztów gospodarowania odpadami komunalnymi z gospodarstw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 sprawozdania za rok 2018 odebrano 56,16 Mg odpadów ulegających biodegradacji , do końca września (za 9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msc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2019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odebrano 16,72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Mg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W przeliczeniu na 1 mieszkańca wynosi 3,97 kg/rok (za 9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msc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2019 r. 1,18 kg/rok). W dotychczasowych kosztach odbierania odpadów koszty odbierania odpadów zielonych są statystycznie nieistotne (przy stawce 800 zł/Mg wynoszą ok. 0,26 zł/mieszkańca/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msc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– stawka opłat jest na poziomie takim, jakby każdy z mieszkańców korzystał ze zwolnienia za kompostowanie odpadów.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55576" y="19888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6a)  mogą tworzyć i utrzymywać punkty napraw i ponownego użycia produktów lub części produktów niebędących odpadami;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755576" y="357301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8</a:t>
            </a:r>
            <a:r>
              <a:rPr lang="pl-PL" sz="2400" dirty="0" smtClean="0"/>
              <a:t>) prowadzą działania informacyjne i edukacyjne w zakresie prawidłowego gospodarowania odpadami komunalnymi, w szczególności w zakresie selektywnego zbierania odpadów komunalnych;</a:t>
            </a:r>
            <a:endParaRPr lang="pl-PL" sz="2400" dirty="0"/>
          </a:p>
        </p:txBody>
      </p:sp>
      <p:sp>
        <p:nvSpPr>
          <p:cNvPr id="8" name="Prostokąt 7"/>
          <p:cNvSpPr/>
          <p:nvPr/>
        </p:nvSpPr>
        <p:spPr>
          <a:xfrm>
            <a:off x="1043608" y="1268760"/>
            <a:ext cx="2872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Art.  3.  Katalog zadań gmin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Interpelacja obniżenie stawek dla kompostujących odpady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39552" y="1772816"/>
            <a:ext cx="77768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Przyjmując szacunkowo, że  odpady z pielęgnacji terenów zielonych odbierane będą w ilości 10 kg na jednego mieszkańca na miesiąc (jeden worek)  tj. 120 kg/rok x 800,00 zł/tonę tj. 8,00 zł mieszkańca/miesiąc – stawka opłaty podstawowej powinna być zwiększona o taką kwotę dla mieszkańców, którzy nie kompostują odpadów.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 zmiana stawek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683568" y="1844824"/>
            <a:ext cx="7992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 wprowadzeniu zmian z nowelizacji stawka opłaty za odpady selektywnie zbierane (wprowadzany jest obowiązek selektywnego zbierania więc stawka zasadniczo powinna dotyczyć wszystkich mieszkańców) nie może być wyższa niż 2 %  przeciętnego miesięcznego dochodu rozporządzalnego na 1 osobę (za 2018 r. wynosi 33,86 zł/mieszkańca /miesiąc)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1859340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Stawka 34 zł/mieszkańca /miesiąc będzie musiała zostać zmieniona.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Wspomniana nowelizacja zobowiązuje radę gminy do wprowadzenia w ciągu 12 miesięcy  zmian w przyjętych uchwałach, które dotyczyć mają m. in. wprowadzenia obowiązku selektywnego zbierania oraz ustalenia opłaty podwyższonej w wysokości nie niższej niż dwukrotna wysokość i nie wyższej niż czterokrotna wysokość stawki ustalonej przez radę gminy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(kwota co najmniej 2 x 23,00 zł  = </a:t>
            </a:r>
            <a:r>
              <a:rPr lang="pl-PL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46,00 zł</a:t>
            </a: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).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Interpelacja 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467544" y="1772816"/>
            <a:ext cx="79928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Odnośnie dyskryminacji mieszkańców bloków ??? 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Mieszkańcy bloków mogą segregować odpady. Jest to trudniejsze niż w przypadku budynków jednorodzinnych, ale nie ma formalnych przeszkód by odpady były zbierane w sposób selektywny . Przykładem są Wspólnoty Mieszkaniowe Jakubowice, Ul. Leśna 4,6,8,14,16,16a  ul. Nowa 2.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Bloki mieszkalne wyposażane są w  pojemniki na podstawie zawartej przez gminę umowy przez firmę odbierającą odpady. po zgłoszeniu zapotrzebowania – zarówno na pojemniki na odpady zmieszane jak i na odpady segregowane pojemniki dostarczane są we wskazane przez właścicieli miejsca zbierania  odpadów. 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611560" y="1455168"/>
            <a:ext cx="81369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Odnośnie dyskryminacji mieszkańców sołectw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Rada gminy może zróżnicować stawki opłaty (art. 6j ust.2) -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nie jest niezgodne z prawem ustalenie stawek opłat w jednakowej wysokości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dla mieszkańców miasta i mieszkańców sołectw.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899592" y="1628800"/>
            <a:ext cx="7344816" cy="390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Zróżnicowanie stawek dla mieszkańców bloków, budynków jednorodzinnych na terenie miasta i na terenie wsi było od początku wprowadzenia systemu gospodarowania odpadami przez gminę wielokrotnie analizowane,  dyskutowane na posiedzeniach komisji, przedstawiano zróżnicowane warianty stawek opłat.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Nie zadecydowano jednak o zróżnicowaniu  stawek opłat.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95736" y="2924944"/>
          <a:ext cx="5741670" cy="3360420"/>
        </p:xfrm>
        <a:graphic>
          <a:graphicData uri="http://schemas.openxmlformats.org/drawingml/2006/table">
            <a:tbl>
              <a:tblPr/>
              <a:tblGrid>
                <a:gridCol w="2835910"/>
                <a:gridCol w="2905760"/>
              </a:tblGrid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pl-PL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miesięczna opłata za gospodarkę odpadami komunalnymi      w przeliczeniu na  mieszkańca Gminy Proszowice  (zł)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  <a:cs typeface="Times New Roman"/>
                        </a:rPr>
                        <a:t>stawka dla segregujących odpady komunalne „u źródła”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12,80 + VAT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latin typeface="Times New Roman"/>
                          <a:ea typeface="Times New Roman"/>
                          <a:cs typeface="Times New Roman"/>
                        </a:rPr>
                        <a:t>stawka dla nie segregujących odpadów komunalnych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latin typeface="Times New Roman"/>
                          <a:ea typeface="Times New Roman"/>
                          <a:cs typeface="Times New Roman"/>
                        </a:rPr>
                        <a:t>17,14 + VAT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Interpelacja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dyskryminacja mieszkańców sołectw </a:t>
            </a: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115616" y="1772816"/>
            <a:ext cx="7092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Tabela 17. Propozycje opłat za gospodarowanie odpadami komunalnymi w 2013 r.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Interpelacja dyskryminacja mieszkańców sołectw </a:t>
            </a:r>
            <a:endParaRPr lang="pl-PL" sz="2800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627784" y="2348880"/>
          <a:ext cx="4798042" cy="4080510"/>
        </p:xfrm>
        <a:graphic>
          <a:graphicData uri="http://schemas.openxmlformats.org/drawingml/2006/table">
            <a:tbl>
              <a:tblPr/>
              <a:tblGrid>
                <a:gridCol w="1561050"/>
                <a:gridCol w="1618496"/>
                <a:gridCol w="1618496"/>
              </a:tblGrid>
              <a:tr h="191247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pl-PL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500" dirty="0">
                          <a:latin typeface="Times New Roman"/>
                          <a:ea typeface="Times New Roman"/>
                          <a:cs typeface="Times New Roman"/>
                        </a:rPr>
                        <a:t>miesięczna opłata za gospodarkę odpadami komunalnymi w przeliczeniu na  mieszkańca Gminy Proszowice - miasto (zł)</a:t>
                      </a:r>
                      <a:endParaRPr lang="pl-P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500">
                          <a:latin typeface="Times New Roman"/>
                          <a:ea typeface="Times New Roman"/>
                          <a:cs typeface="Times New Roman"/>
                        </a:rPr>
                        <a:t>miesięczna opłata za gospodarkę odpadami komunalnymi w przeliczeniu na  mieszkańca Gminy Proszowice - wieś (zł)</a:t>
                      </a:r>
                      <a:endParaRPr lang="pl-P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29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500">
                          <a:latin typeface="Times New Roman"/>
                          <a:ea typeface="Times New Roman"/>
                          <a:cs typeface="Times New Roman"/>
                        </a:rPr>
                        <a:t>stawka dla segregujących odpady komunalne „u źródła”</a:t>
                      </a:r>
                      <a:endParaRPr lang="pl-P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500">
                          <a:latin typeface="Times New Roman"/>
                          <a:ea typeface="Times New Roman"/>
                          <a:cs typeface="Times New Roman"/>
                        </a:rPr>
                        <a:t>14,80 + VAT</a:t>
                      </a:r>
                      <a:endParaRPr lang="pl-P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500">
                          <a:latin typeface="Times New Roman"/>
                          <a:ea typeface="Times New Roman"/>
                          <a:cs typeface="Times New Roman"/>
                        </a:rPr>
                        <a:t>11,56 + VAT</a:t>
                      </a:r>
                      <a:endParaRPr lang="pl-P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2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500">
                          <a:latin typeface="Times New Roman"/>
                          <a:ea typeface="Times New Roman"/>
                          <a:cs typeface="Times New Roman"/>
                        </a:rPr>
                        <a:t>stawka dla nie segregujących odpady komunalne</a:t>
                      </a:r>
                      <a:endParaRPr lang="pl-P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500">
                          <a:latin typeface="Times New Roman"/>
                          <a:ea typeface="Times New Roman"/>
                          <a:cs typeface="Times New Roman"/>
                        </a:rPr>
                        <a:t>20,20 + VAT</a:t>
                      </a:r>
                      <a:endParaRPr lang="pl-P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l-PL" sz="1500" dirty="0">
                          <a:latin typeface="Times New Roman"/>
                          <a:ea typeface="Times New Roman"/>
                          <a:cs typeface="Times New Roman"/>
                        </a:rPr>
                        <a:t>15,23 + VAT</a:t>
                      </a:r>
                      <a:endParaRPr lang="pl-P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115616" y="1268760"/>
            <a:ext cx="63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Tabela 18. Propozycje opłat za gospodarowanie odpadami komunalnymi w 2013 r. wg kryterium „miasto-wieś”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016" y="404664"/>
            <a:ext cx="853071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043608" y="1494076"/>
            <a:ext cx="712879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Częstotliwość odbierania odpadów określona jest w gminnym regulaminie i w uchwale o szczegółowym sposobie i zakresie świadczonych usług – uchwały te powinny być zaktualizowane w terminie do 12 miesięcy.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Ustawa (art. 6r ust 3 b) dopuszcza zróżnicowanie częstotliwości odbierania odpadów, w szczególności w zależności od ilości wytwarzanych odpadów i ich rodzajów z tym , że w okresie od kwietnia do października częstotliwość odbierania niesegregowanych (zmieszanych) odpadów komunalnych oraz bioodpadów nie może być rzadsza niż raz na tydzień z budynków wielolokalowych i nie rzadsza niż raz na dwa tygodnie z budynków mieszkalnych jednorodzinnych.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Interpelacja </a:t>
            </a:r>
            <a:br>
              <a:rPr lang="pl-PL" sz="2800" i="1" dirty="0" smtClean="0">
                <a:solidFill>
                  <a:srgbClr val="002060"/>
                </a:solidFill>
              </a:rPr>
            </a:br>
            <a:r>
              <a:rPr lang="pl-PL" sz="2800" i="1" dirty="0" smtClean="0">
                <a:solidFill>
                  <a:srgbClr val="002060"/>
                </a:solidFill>
              </a:rPr>
              <a:t>dyskryminacja mieszkańców sołectw 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99592" y="134076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Rozdział  3  Obowiązki właścicieli nieruchomości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39552" y="227483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Art.  5.  Obowiązek utrzymania czystości i porządku</a:t>
            </a:r>
            <a:endParaRPr lang="pl-PL" sz="2400" dirty="0" smtClean="0"/>
          </a:p>
          <a:p>
            <a:r>
              <a:rPr lang="pl-PL" sz="2400" dirty="0" smtClean="0"/>
              <a:t>3) zbieranie w sposób selektywny powstałych na terenie nieruchomości odpadów komunalnych zgodnie z wymaganiami określonymi w regulaminie oraz sposobem określonym w przepisach wydanych na podstawie art. 4a ust. 1;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Interpelacja dyskryminacja mieszkańców sołectw 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683568" y="1556792"/>
            <a:ext cx="71287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Zwiększenie częstotliwości odbierania odpadów (obligatoryjnie wymagane ustawą i ewentualne wprowadzone uchwałą gminną) wpływa bezpośrednio na wzrost kosztów  odbierania odpadów i na wysokość opłat wnoszonych przez mieszkańców. 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Interpelacja stawki przyjęte po otwarciu ofert I przetargu stawki i niższa oferta firmy w II przetargu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827584" y="1474912"/>
            <a:ext cx="784887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PRZETARG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Zgodnie z ustawą (art. 6r ust.2) roczne koszty obsługi systemu – 4 246 757,00 zł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koszty odbierania zagospodarowania odpadów – 3 590 500,00 zł (cena najtańszej oferty z I przetargu,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tworzenia i utrzymania punktów selektywnego zbierania odpadów komunalnych -  163 257,00 zł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obsługi administracyjnej tego systemu - 403 000,00 zł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edukacji ekologicznej w zakresie prawidłowego postępowania z odpadami komunalnymi 90 000,00 zł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Planowane wpływy z opłat  - 4 309 729,00 zł przy założeniu 14 348 mieszkańców, 52 % zbiórka selektywna, 48 % bez selektywnej zbiórki, 800 osób zwolnienia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683568" y="1190944"/>
            <a:ext cx="763284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PRZETARG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Obecnie (po rozstrzygnięciu II przetargu) roczne koszty obsługi systemu –  wynoszą 4 078 207,00 zł 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Koszty odbierania zagospodarowania odpadów wynoszą  3 115 000,00 zł (cena najtańszej oferty z II przetargu,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przy pozostałych kosztach 2-4  pozostawionych bez zmian.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Obecnie wpływy  4 000 379,00 zł (przy założeniach 14 109 mieszkańców, 65 % selektywna zbiórka, 35 % bez selektywnej zbiórki, 1349 zwolnień).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Planowane wydatki 4 078 207,00 zł przy wpływach 4 000 379,00 zł nie pozwalają na oczekiwane obniżenie stawek.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Interpelacja – najwyższa stawka opłat</a:t>
            </a:r>
            <a:endParaRPr lang="pl-PL" sz="2800" i="1" dirty="0">
              <a:solidFill>
                <a:srgbClr val="002060"/>
              </a:solidFill>
            </a:endParaRPr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4141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Interpelacja – najwyższa stawka opłat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755576" y="1556792"/>
            <a:ext cx="74888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Rada gminy ustala stawki w wysokości nie wyższej niż maksymalne stawki opłat, które za odpady komunalne zbierane i odbierane w sposób selektywny wynoszą za miesiąc w przypadku metody „od 1 mieszkańca”  2 % przeciętnego miesięcznego dochodu rozporządzalnego na 1 osobę ogółem – na mieszkańca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Przyjęta stawka opłaty wynosi 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23,00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zł,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maksymalna stawka - 2 % przeciętnego miesięcznego dochodu rozporządzalnego na 1 osobę na miesiąc ogółem – za 2018 r. wynosi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33,86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zł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Interpelacja – najwyższa stawka opłat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539552" y="1239143"/>
            <a:ext cx="777686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art. 3 Rada gminy określi wyższe stawki opłaty za gospodarowanie odpadami komunalnymi jeżeli odpady nie są w sposób selektywny zbierane i odbierane, nie wyższe jednak niż maksymalne stawki opłat, które wynoszą odpowiednio dwukrotność  wysokość maksymalnej stawki określonej  w ust. 2a za odpady komunalne zbierane i odbierane w sposób selektywny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Przyjęta stawka opłaty wynosi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34,00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zł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maksymalna stawka – dwukrotność maksymalnej stawki tj. 2 x33,86 =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67,72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zł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i="1" dirty="0" smtClean="0">
                <a:solidFill>
                  <a:srgbClr val="002060"/>
                </a:solidFill>
              </a:rPr>
              <a:t>Wzrost cen za odbieranie odpadów dotyczy wszystkich gmin</a:t>
            </a:r>
            <a:endParaRPr lang="pl-PL" sz="2400" i="1" dirty="0">
              <a:solidFill>
                <a:srgbClr val="002060"/>
              </a:solidFill>
            </a:endParaRPr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187624" y="1484784"/>
            <a:ext cx="7200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Wynika z wielu czynników: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wzrostu ilości odbieranych odpadów od mieszkańców,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wzrostu kosztów pracy,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wzrostu cen za transport,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wzrostu cen energii,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wzrostu kosztów zagospodarowania odpadów powstających w MBP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koniecznych kosztów dostosowania instalacji  do wymogów prawa,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tym monitoring wizyjny, zabezpieczenie  roszczeń, wymogi przeciwpożarowe,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zrostu</a:t>
            </a:r>
            <a:r>
              <a:rPr kumimoji="0" lang="pl-PL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„opłaty marszałkowskiej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7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7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70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70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70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70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1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 noGrp="1"/>
          </p:cNvGraphicFramePr>
          <p:nvPr/>
        </p:nvGraphicFramePr>
        <p:xfrm>
          <a:off x="467544" y="908720"/>
          <a:ext cx="8247598" cy="534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Wykres 4"/>
          <p:cNvGraphicFramePr>
            <a:graphicFrameLocks noGrp="1"/>
          </p:cNvGraphicFramePr>
          <p:nvPr/>
        </p:nvGraphicFramePr>
        <p:xfrm>
          <a:off x="755576" y="692696"/>
          <a:ext cx="8107171" cy="498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95536" y="764704"/>
          <a:ext cx="84969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126876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Rozdział  3a  Gospodarowanie odpadami komunalnymi przez gminę</a:t>
            </a:r>
            <a:endParaRPr lang="pl-PL" sz="2000" dirty="0"/>
          </a:p>
        </p:txBody>
      </p:sp>
      <p:sp>
        <p:nvSpPr>
          <p:cNvPr id="7" name="Prostokąt 6"/>
          <p:cNvSpPr/>
          <p:nvPr/>
        </p:nvSpPr>
        <p:spPr>
          <a:xfrm>
            <a:off x="683568" y="2060848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Art.  6c.  Odbieranie odpadów komunalnych od właścicieli nieruchomości</a:t>
            </a:r>
            <a:endParaRPr lang="pl-PL" sz="2400" dirty="0" smtClean="0"/>
          </a:p>
          <a:p>
            <a:r>
              <a:rPr lang="pl-PL" sz="2400" dirty="0" smtClean="0"/>
              <a:t>1.  Gminy są obowiązane do zorganizowania odbierania odpadów komunalnych od właścicieli nieruchomości, na których zamieszkują mieszkańcy.</a:t>
            </a:r>
          </a:p>
          <a:p>
            <a:r>
              <a:rPr lang="pl-PL" sz="2400" dirty="0" smtClean="0"/>
              <a:t>2.  Rada gminy może, w drodze uchwały stanowiącej akt prawa miejscowego, postanowić o odbieraniu odpadów komunalnych od właścicieli nieruchomości, na których nie zamieszkują mieszkańcy, a powstają odpady komunalne.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23528" y="764704"/>
          <a:ext cx="84969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23528" y="836712"/>
          <a:ext cx="8363272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43528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Niepołomice, Gdów</a:t>
            </a:r>
            <a:endParaRPr lang="pl-PL" sz="2800" i="1" dirty="0">
              <a:solidFill>
                <a:srgbClr val="002060"/>
              </a:solidFill>
            </a:endParaRPr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338" y="1071563"/>
            <a:ext cx="72977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27584" y="1412776"/>
          <a:ext cx="7272808" cy="923925"/>
        </p:xfrm>
        <a:graphic>
          <a:graphicData uri="http://schemas.openxmlformats.org/drawingml/2006/table">
            <a:tbl>
              <a:tblPr/>
              <a:tblGrid>
                <a:gridCol w="7272808"/>
              </a:tblGrid>
              <a:tr h="70484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Cennik za przyjmowanie odpadów biodegradowalnych do kompostowni odpadów SUEZ Małopolska od 01.10.2019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683568" y="2564904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Liście i trawa w workach 540 zł/Mg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Liście i trawa luzem 378 zł/Mg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Odpady kuchenne 540 zł/Mg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Odpady z targowisk 378 zł/Mg</a:t>
            </a:r>
          </a:p>
          <a:p>
            <a:r>
              <a:rPr lang="pl-PL" sz="2400" dirty="0" smtClean="0"/>
              <a:t>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1007"/>
            <a:ext cx="6624736" cy="50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Niepołomice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424936" cy="245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3059832" y="3717032"/>
            <a:ext cx="158417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25" y="1185863"/>
            <a:ext cx="77263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900" y="1223963"/>
            <a:ext cx="744061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Gmina Olkusz</a:t>
            </a:r>
            <a:endParaRPr lang="pl-PL" sz="2800" i="1" dirty="0">
              <a:solidFill>
                <a:srgbClr val="002060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278472" cy="447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3347864" y="5805264"/>
            <a:ext cx="3346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Nowa stawka 22 zł i 44 zł</a:t>
            </a:r>
            <a:endParaRPr lang="pl-PL" sz="2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1560" y="1916832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Art.  6d.  Przetarg na odbieranie odpadów komunalnych od właścicieli nieruchomości]</a:t>
            </a:r>
            <a:endParaRPr lang="pl-PL" sz="2400" dirty="0" smtClean="0"/>
          </a:p>
          <a:p>
            <a:r>
              <a:rPr lang="pl-PL" sz="2400" dirty="0" smtClean="0"/>
              <a:t>1.  Wójt, burmistrz lub prezydent miasta jest obowiązany udzielić zamówienia publicznego na odbieranie odpadów komunalnych od właścicieli nieruchomości, o których mowa </a:t>
            </a:r>
          </a:p>
          <a:p>
            <a:r>
              <a:rPr lang="pl-PL" sz="2400" dirty="0" smtClean="0"/>
              <a:t>w art. 6c, albo zamówienia publicznego na odbieranie </a:t>
            </a:r>
          </a:p>
          <a:p>
            <a:r>
              <a:rPr lang="pl-PL" sz="2400" dirty="0" smtClean="0"/>
              <a:t>i zagospodarowanie tych odpadów.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683568" y="126876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Rozdział  3a  Gospodarowanie odpadami komunalnymi przez gminę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763688" y="4653136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Po nowelizacji ustawy: </a:t>
            </a:r>
            <a:r>
              <a:rPr lang="pl-PL" sz="2400" dirty="0" smtClean="0">
                <a:solidFill>
                  <a:srgbClr val="C00000"/>
                </a:solidFill>
              </a:rPr>
              <a:t>Podstawę ustalenia wynagrodzenia za zagospodarowywanie odpadów komunalnych stanowi stawka za 1 Mg zagospodarowanych odpadów komunalnych.</a:t>
            </a:r>
            <a:endParaRPr lang="pl-PL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Biskupice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765191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043608" y="2276872"/>
            <a:ext cx="144016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5057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76872"/>
            <a:ext cx="73072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3" y="3068960"/>
            <a:ext cx="6624737" cy="3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3" y="3573016"/>
            <a:ext cx="5544616" cy="18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933056"/>
            <a:ext cx="1666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Przykładowe stawki opłat (po przetargach w 2019 r.) 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899592" y="1340768"/>
            <a:ext cx="64087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Słomniki 18 zł, 36 zł;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Mogilany 18 zł, 34 zł,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Kraków 26 zł, 39 zł,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Zielonki 24 zł, 37 zł,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Józefów, Marki i Otwock 32 zł,  63 zł,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Będzin 21 zł, 42 zł,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Olkusz 22 zł, 44 zł,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Łódź 24 zł, 48 zł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Warszawa – propozycja budynki jednorodzinne 94 zł/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msc</a:t>
            </a:r>
            <a:r>
              <a:rPr kumimoji="0" lang="pl-P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gospodarstwo domowe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pl-PL" sz="240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loki</a:t>
            </a: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1,2 zł/m2 (72 zł/</a:t>
            </a:r>
            <a:r>
              <a:rPr lang="pl-PL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msc</a:t>
            </a: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za 60 m2)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611560" y="69269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Zmiany stawek opłat będzie konieczna,  ale ich określenie szczególnie z uwzględnieniem wymaganych nowelizacji wymaga wielkiej staranności i przezorności i nie może być przeprowadzane w trybie nagłym (natychmiastowym). </a:t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95536" y="2636912"/>
            <a:ext cx="8136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Prace nad dostosowaniem miejscowych uchwał do nowelizacji ustawy uznajemy za rozpoczęte. Prosimy  Radnych o włączenie się w ich przygotowanie,  a wszystkich mieszkańców o zgłaszanie uwag  i wniosków.</a:t>
            </a:r>
          </a:p>
          <a:p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12290" name="AutoShape 2" descr="Znalezione obrazy dla zapytania brykający tygrys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292" name="Picture 4" descr="Znalezione obrazy dla zapytania brykający tygrys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332656" y="4221088"/>
            <a:ext cx="1065901" cy="176902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411760" y="2204864"/>
            <a:ext cx="336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Bardzo dziękuję za uwagę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37 0.06984 C -0.05 -0.12396 0.00973 -0.31753 0.04532 -0.30111 C 0.08073 -0.28469 0.06719 0.13737 0.10313 0.16813 C 0.13924 0.19889 0.22344 -0.11402 0.26077 -0.11679 C 0.2974 -0.11957 0.28611 0.14662 0.32587 0.15171 C 0.36546 0.1568 0.43716 -0.09089 0.49757 -0.08604 C 0.55747 -0.08118 0.63368 0.19542 0.68594 0.18038 C 0.73855 0.16535 0.74532 -0.16837 0.81181 -0.17623 C 0.87865 -0.18409 1.02934 0.11401 1.08507 0.13344 C 1.14115 0.15286 1.13403 -0.02336 1.14809 -0.05921 C 1.16268 -0.09506 1.16702 -0.07979 1.17014 -0.08187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89240"/>
            <a:ext cx="1224136" cy="10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Gospodarowanie odpadami komunalnymi w gminie</a:t>
            </a:r>
            <a:endParaRPr lang="pl-PL" sz="2800" i="1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6" y="241333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Art.  6h.  </a:t>
            </a:r>
            <a:r>
              <a:rPr lang="pl-PL" sz="2400" b="1" smtClean="0"/>
              <a:t>Opłata </a:t>
            </a:r>
            <a:r>
              <a:rPr lang="pl-PL" sz="2400" b="1" dirty="0" smtClean="0"/>
              <a:t>za gospodarowanie </a:t>
            </a:r>
            <a:r>
              <a:rPr lang="pl-PL" sz="2400" b="1" smtClean="0"/>
              <a:t>odpadami komunalnymi</a:t>
            </a:r>
          </a:p>
          <a:p>
            <a:r>
              <a:rPr lang="pl-PL" sz="2400" b="1" smtClean="0"/>
              <a:t> </a:t>
            </a:r>
            <a:endParaRPr lang="pl-PL" sz="2400" dirty="0" smtClean="0"/>
          </a:p>
          <a:p>
            <a:r>
              <a:rPr lang="pl-PL" sz="2400" dirty="0" smtClean="0"/>
              <a:t>Właściciele nieruchomości, o których mowa w art. 6c, są obowiązani ponosić na rzecz gminy, na terenie której są położone ich nieruchomości, opłatę za gospodarowanie odpadami komunalnymi.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2999</Words>
  <Application>Microsoft Office PowerPoint</Application>
  <PresentationFormat>Pokaz na ekranie (4:3)</PresentationFormat>
  <Paragraphs>318</Paragraphs>
  <Slides>84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84</vt:i4>
      </vt:variant>
    </vt:vector>
  </HeadingPairs>
  <TitlesOfParts>
    <vt:vector size="85" baseType="lpstr">
      <vt:lpstr>Motyw pakietu Office</vt:lpstr>
      <vt:lpstr>Informacja na temat gospodarki odpadami komunalnymi w Gminie Proszowice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 Koszty</vt:lpstr>
      <vt:lpstr>Gospodarowanie odpadami komunalnymi w gminie Koszty</vt:lpstr>
      <vt:lpstr>Gospodarowanie odpadami komunalnymi w gminie Koszty</vt:lpstr>
      <vt:lpstr>Slajd 20</vt:lpstr>
      <vt:lpstr>Gospodarowanie odpadami komunalnymi w gminie Koszty</vt:lpstr>
      <vt:lpstr>Gospodarowanie odpadami komunalnymi w gminie PSZOK</vt:lpstr>
      <vt:lpstr>Gospodarowanie odpadami komunalnymi w gminie Koszty PSZOK</vt:lpstr>
      <vt:lpstr>Gospodarowanie odpadami komunalnymi w gminie PSZOK</vt:lpstr>
      <vt:lpstr>Gospodarowanie odpadami komunalnymi w gminie obsługa administracyjna 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 edukacja ekologiczna 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</vt:lpstr>
      <vt:lpstr>Gospodarowanie odpadami komunalnymi w gminie koszty roczne </vt:lpstr>
      <vt:lpstr>Slajd 36</vt:lpstr>
      <vt:lpstr>Slajd 37</vt:lpstr>
      <vt:lpstr>Slajd 38</vt:lpstr>
      <vt:lpstr>Gospodarowanie odpadami komunalnymi w gminie wpływy</vt:lpstr>
      <vt:lpstr>Gospodarowanie odpadami komunalnymi w gminie</vt:lpstr>
      <vt:lpstr>Gospodarowanie odpadami komunalnymi w gminie</vt:lpstr>
      <vt:lpstr>Gospodarowanie odpadami komunalnymi w gminie interpelacje </vt:lpstr>
      <vt:lpstr>Interpelacje </vt:lpstr>
      <vt:lpstr>Interpelacja  obniżenie stawek opłat dla mieszkańców kompostujących odpady</vt:lpstr>
      <vt:lpstr>Interpelacja  zmiana stawek</vt:lpstr>
      <vt:lpstr>Dostosowanie uchwał </vt:lpstr>
      <vt:lpstr>Gospodarowanie odpadami komunalnymi w gminie</vt:lpstr>
      <vt:lpstr>Gospodarowanie odpadami komunalnymi w gminie</vt:lpstr>
      <vt:lpstr>Interpelacja obniżenie stawek dla kompostujących odpady</vt:lpstr>
      <vt:lpstr>Interpelacja obniżenie stawek dla kompostujących odpady</vt:lpstr>
      <vt:lpstr>Gospodarowanie odpadami komunalnymi w gminie zmiana stawek</vt:lpstr>
      <vt:lpstr>Gospodarowanie odpadami komunalnymi w gminie</vt:lpstr>
      <vt:lpstr>Interpelacja  Gospodarowanie odpadami komunalnymi w gminie</vt:lpstr>
      <vt:lpstr>Gospodarowanie odpadami komunalnymi w gminie</vt:lpstr>
      <vt:lpstr>Gospodarowanie odpadami komunalnymi w gminie</vt:lpstr>
      <vt:lpstr>Slajd 56</vt:lpstr>
      <vt:lpstr>Interpelacja dyskryminacja mieszkańców sołectw </vt:lpstr>
      <vt:lpstr>Slajd 58</vt:lpstr>
      <vt:lpstr>Interpelacja  dyskryminacja mieszkańców sołectw </vt:lpstr>
      <vt:lpstr>Interpelacja dyskryminacja mieszkańców sołectw </vt:lpstr>
      <vt:lpstr>Interpelacja stawki przyjęte po otwarciu ofert I przetargu stawki i niższa oferta firmy w II przetargu</vt:lpstr>
      <vt:lpstr>Gospodarowanie odpadami komunalnymi w gminie</vt:lpstr>
      <vt:lpstr>Interpelacja – najwyższa stawka opłat</vt:lpstr>
      <vt:lpstr>Interpelacja – najwyższa stawka opłat</vt:lpstr>
      <vt:lpstr>Interpelacja – najwyższa stawka opłat</vt:lpstr>
      <vt:lpstr>Wzrost cen za odbieranie odpadów dotyczy wszystkich gmin</vt:lpstr>
      <vt:lpstr>Slajd 67</vt:lpstr>
      <vt:lpstr>Slajd 68</vt:lpstr>
      <vt:lpstr>Slajd 69</vt:lpstr>
      <vt:lpstr>Slajd 70</vt:lpstr>
      <vt:lpstr>Slajd 71</vt:lpstr>
      <vt:lpstr>Slajd 72</vt:lpstr>
      <vt:lpstr>Niepołomice, Gdów</vt:lpstr>
      <vt:lpstr>Gospodarowanie odpadami komunalnymi w gminie</vt:lpstr>
      <vt:lpstr>Gospodarowanie odpadami komunalnymi w gminie</vt:lpstr>
      <vt:lpstr>Niepołomice</vt:lpstr>
      <vt:lpstr>Gospodarowanie odpadami komunalnymi w gminie</vt:lpstr>
      <vt:lpstr>Gospodarowanie odpadami komunalnymi w gminie</vt:lpstr>
      <vt:lpstr>Gmina Olkusz</vt:lpstr>
      <vt:lpstr>Biskupice</vt:lpstr>
      <vt:lpstr>Gospodarowanie odpadami komunalnymi w gminie</vt:lpstr>
      <vt:lpstr>Przykładowe stawki opłat (po przetargach w 2019 r.) </vt:lpstr>
      <vt:lpstr>Slajd 83</vt:lpstr>
      <vt:lpstr>Gospodarowanie odpadami komunalnymi w gminie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Rol</dc:creator>
  <cp:lastModifiedBy>Rol</cp:lastModifiedBy>
  <cp:revision>92</cp:revision>
  <dcterms:created xsi:type="dcterms:W3CDTF">2019-11-13T21:34:16Z</dcterms:created>
  <dcterms:modified xsi:type="dcterms:W3CDTF">2019-11-26T07:16:38Z</dcterms:modified>
</cp:coreProperties>
</file>