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5" r:id="rId4"/>
    <p:sldId id="258" r:id="rId5"/>
    <p:sldId id="259" r:id="rId6"/>
    <p:sldId id="260" r:id="rId7"/>
    <p:sldId id="261" r:id="rId8"/>
    <p:sldId id="271" r:id="rId9"/>
    <p:sldId id="270" r:id="rId10"/>
    <p:sldId id="269" r:id="rId11"/>
    <p:sldId id="262" r:id="rId12"/>
    <p:sldId id="267" r:id="rId13"/>
    <p:sldId id="268" r:id="rId14"/>
    <p:sldId id="274" r:id="rId15"/>
    <p:sldId id="263" r:id="rId16"/>
    <p:sldId id="265" r:id="rId17"/>
    <p:sldId id="264" r:id="rId18"/>
    <p:sldId id="266" r:id="rId19"/>
    <p:sldId id="272" r:id="rId20"/>
    <p:sldId id="273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4513"/>
    <a:srgbClr val="532476"/>
    <a:srgbClr val="16706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333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1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736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846C8-2665-497C-B18F-FDDB80C05EE1}" type="datetimeFigureOut">
              <a:rPr lang="pl-PL" smtClean="0"/>
              <a:t>2012-01-17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DDECD-58ED-4B6C-8FAC-809D5980513E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ED8A-142F-4460-95D2-655BC2F1E3C1}" type="datetime1">
              <a:rPr lang="pl-PL" smtClean="0"/>
              <a:t>2012-01-17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5B106-BDCD-48AC-BC54-37FA148E4E9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952E-5843-4257-9128-8115E9968CC2}" type="datetime1">
              <a:rPr lang="pl-PL" smtClean="0"/>
              <a:t>2012-01-17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5B106-BDCD-48AC-BC54-37FA148E4E9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8B201-1835-47EC-85FD-769463B39D86}" type="datetime1">
              <a:rPr lang="pl-PL" smtClean="0"/>
              <a:t>2012-01-17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5B106-BDCD-48AC-BC54-37FA148E4E9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1C60-4559-470F-B89D-0647AC3C0A63}" type="datetime1">
              <a:rPr lang="pl-PL" smtClean="0"/>
              <a:t>2012-01-17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5B106-BDCD-48AC-BC54-37FA148E4E9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A1542-CA68-40F6-AF36-962C5B680C70}" type="datetime1">
              <a:rPr lang="pl-PL" smtClean="0"/>
              <a:t>2012-01-17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5B106-BDCD-48AC-BC54-37FA148E4E9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2CA36-E8DE-46D4-89CD-3764C1981399}" type="datetime1">
              <a:rPr lang="pl-PL" smtClean="0"/>
              <a:t>2012-01-17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5B106-BDCD-48AC-BC54-37FA148E4E9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8325-8081-4162-8E2B-4199DA2602F0}" type="datetime1">
              <a:rPr lang="pl-PL" smtClean="0"/>
              <a:t>2012-01-17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5B106-BDCD-48AC-BC54-37FA148E4E9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D858-E7C0-4432-BA6C-8FDBC4E0A32E}" type="datetime1">
              <a:rPr lang="pl-PL" smtClean="0"/>
              <a:t>2012-01-17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5B106-BDCD-48AC-BC54-37FA148E4E9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FF46B-2078-4164-9A60-A8FA8A2015B0}" type="datetime1">
              <a:rPr lang="pl-PL" smtClean="0"/>
              <a:t>2012-01-17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5B106-BDCD-48AC-BC54-37FA148E4E9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5C36D-33EA-4B38-AB80-97759A20D450}" type="datetime1">
              <a:rPr lang="pl-PL" smtClean="0"/>
              <a:t>2012-01-17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5B106-BDCD-48AC-BC54-37FA148E4E9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BC5E-BCB4-4B6B-B892-7B481297E7B3}" type="datetime1">
              <a:rPr lang="pl-PL" smtClean="0"/>
              <a:t>2012-01-17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5B106-BDCD-48AC-BC54-37FA148E4E9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D3F3C-96B2-4CC6-93A6-1E3F16D213E0}" type="datetime1">
              <a:rPr lang="pl-PL" smtClean="0"/>
              <a:t>2012-01-17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5B106-BDCD-48AC-BC54-37FA148E4E9A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4348" y="5714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</a:rPr>
              <a:t>Realizacja programu COMENIUS REGIO 2010-2012</a:t>
            </a:r>
            <a:endParaRPr lang="pl-PL" dirty="0">
              <a:solidFill>
                <a:schemeClr val="accent5">
                  <a:lumMod val="40000"/>
                  <a:lumOff val="6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2976" y="2214554"/>
            <a:ext cx="7000924" cy="3643338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Projekt zatytułowany:</a:t>
            </a:r>
          </a:p>
          <a:p>
            <a:r>
              <a:rPr lang="pl-PL" sz="2400" dirty="0" err="1" smtClean="0">
                <a:solidFill>
                  <a:schemeClr val="accent5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NON-VIOLENCE</a:t>
            </a:r>
            <a: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RULES – TU RZĄDZI ZASADA „ BEZ PRZEMOCY” </a:t>
            </a:r>
          </a:p>
          <a:p>
            <a: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Beneficjenci: </a:t>
            </a:r>
          </a:p>
          <a:p>
            <a:pPr>
              <a:buFontTx/>
              <a:buChar char="-"/>
            </a:pPr>
            <a: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URZĄD GMINY I MIASTA PROSZOWICE </a:t>
            </a:r>
          </a:p>
          <a:p>
            <a:pPr>
              <a:buFontTx/>
              <a:buChar char="-"/>
            </a:pPr>
            <a: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GIMNAZJUM IMIENIA 6 BRYGADY DESANTOWO SZTURMOWEJ W PROSZOWICACH</a:t>
            </a:r>
          </a:p>
          <a:p>
            <a:pPr>
              <a:buFontTx/>
              <a:buChar char="-"/>
            </a:pPr>
            <a: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MIEJSKA BIBLIOTEKA PUBLICZNA W PROSZOWICACH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Black" pitchFamily="34" charset="0"/>
              </a:rPr>
              <a:t>Wizyta kadry nauczycielskiej w Adanie</a:t>
            </a:r>
            <a:endParaRPr lang="pl-PL" dirty="0">
              <a:solidFill>
                <a:schemeClr val="accent5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1643050"/>
            <a:ext cx="321471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571612"/>
            <a:ext cx="328614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286256"/>
            <a:ext cx="3240087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4286256"/>
            <a:ext cx="3240087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cs typeface="Aharoni" pitchFamily="2" charset="-79"/>
              </a:rPr>
              <a:t>Logo projektu</a:t>
            </a:r>
            <a:endParaRPr lang="pl-PL" dirty="0"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928802"/>
            <a:ext cx="4108450" cy="400526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cs typeface="Aharoni" pitchFamily="2" charset="-79"/>
              </a:rPr>
              <a:t>Koszulki</a:t>
            </a:r>
            <a:endParaRPr lang="pl-PL" dirty="0"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3375025" cy="452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643050"/>
            <a:ext cx="350975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itchFamily="34" charset="0"/>
              </a:rPr>
              <a:t>Tablica informacyjna</a:t>
            </a:r>
            <a:endParaRPr lang="pl-PL" dirty="0">
              <a:solidFill>
                <a:schemeClr val="accent1">
                  <a:lumMod val="40000"/>
                  <a:lumOff val="6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71612"/>
            <a:ext cx="6300787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Tablica informacyjna w gimnazjum</a:t>
            </a:r>
            <a:endParaRPr lang="pl-PL" sz="3600" dirty="0"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00174"/>
            <a:ext cx="6858048" cy="501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Działania w szkole </a:t>
            </a:r>
            <a:endParaRPr lang="pl-PL" dirty="0"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pl-PL" sz="6400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 Prowadzenie warsztatów psychoterapeutycznych dla uczniów potrzebujących pomocy</a:t>
            </a:r>
          </a:p>
          <a:p>
            <a:endParaRPr lang="pl-PL" sz="6400" dirty="0" smtClean="0">
              <a:solidFill>
                <a:schemeClr val="tx2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pl-PL" sz="6400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2. Założenie Dyskusyjnego Klubu Filmowego</a:t>
            </a:r>
          </a:p>
          <a:p>
            <a:endParaRPr lang="pl-PL" sz="6400" dirty="0" smtClean="0">
              <a:solidFill>
                <a:schemeClr val="tx2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pl-PL" sz="6400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3. Prowadzenie </a:t>
            </a:r>
            <a:r>
              <a:rPr lang="pl-PL" sz="6400" dirty="0" err="1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blogów</a:t>
            </a:r>
            <a:r>
              <a:rPr lang="pl-PL" sz="6400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dotyczących ulubionej muzyki „Moja Muzyka”</a:t>
            </a:r>
          </a:p>
          <a:p>
            <a:endParaRPr lang="pl-PL" sz="6400" dirty="0" smtClean="0">
              <a:solidFill>
                <a:schemeClr val="tx2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pl-PL" sz="6400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4. Zajęcia sportowe </a:t>
            </a:r>
          </a:p>
          <a:p>
            <a:endParaRPr lang="pl-PL" sz="6400" dirty="0" smtClean="0">
              <a:solidFill>
                <a:schemeClr val="tx2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pl-PL" sz="6400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5. Koło plastyczne </a:t>
            </a:r>
          </a:p>
          <a:p>
            <a:endParaRPr lang="pl-PL" sz="6400" dirty="0" smtClean="0">
              <a:solidFill>
                <a:schemeClr val="tx2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pl-PL" sz="6400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6. Zajęcia dla nauczycieli</a:t>
            </a:r>
          </a:p>
          <a:p>
            <a:endParaRPr lang="pl-PL" sz="6400" dirty="0" smtClean="0">
              <a:solidFill>
                <a:schemeClr val="tx2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pl-PL" sz="6400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7. Prezentacje na temat ulubionych książek „Książka którą musisz przeczytać”</a:t>
            </a:r>
          </a:p>
          <a:p>
            <a:endParaRPr lang="pl-PL" sz="6400" dirty="0" smtClean="0">
              <a:solidFill>
                <a:schemeClr val="tx2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pl-PL" sz="6400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8. Przedstawienie „Muzyka i taniec przeciwko agresji”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Uczniowie na zajęciach wyjazdowych z koła filmowego. </a:t>
            </a:r>
            <a:endParaRPr lang="pl-PL" sz="3600" dirty="0"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857364"/>
            <a:ext cx="6300787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Zajęcia klubu filmowego w szkole</a:t>
            </a:r>
            <a:endParaRPr lang="pl-PL" dirty="0"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14488"/>
            <a:ext cx="3016250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9235" y="1714488"/>
            <a:ext cx="324360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7" y="4286256"/>
            <a:ext cx="3071834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4214819"/>
            <a:ext cx="3232149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-214338"/>
            <a:ext cx="3571900" cy="6286544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chemeClr val="accent1">
                    <a:lumMod val="75000"/>
                  </a:schemeClr>
                </a:solidFill>
                <a:latin typeface="Cooper Black" pitchFamily="18" charset="0"/>
              </a:rPr>
              <a:t>Efekty </a:t>
            </a:r>
            <a:br>
              <a:rPr lang="pl-PL" sz="4000" dirty="0" smtClean="0">
                <a:solidFill>
                  <a:schemeClr val="accent1">
                    <a:lumMod val="75000"/>
                  </a:schemeClr>
                </a:solidFill>
                <a:latin typeface="Cooper Black" pitchFamily="18" charset="0"/>
              </a:rPr>
            </a:br>
            <a:r>
              <a:rPr lang="pl-PL" sz="4000" dirty="0" smtClean="0">
                <a:solidFill>
                  <a:schemeClr val="accent1">
                    <a:lumMod val="75000"/>
                  </a:schemeClr>
                </a:solidFill>
                <a:latin typeface="Cooper Black" pitchFamily="18" charset="0"/>
              </a:rPr>
              <a:t>pracy </a:t>
            </a:r>
            <a:br>
              <a:rPr lang="pl-PL" sz="4000" dirty="0" smtClean="0">
                <a:solidFill>
                  <a:schemeClr val="accent1">
                    <a:lumMod val="75000"/>
                  </a:schemeClr>
                </a:solidFill>
                <a:latin typeface="Cooper Black" pitchFamily="18" charset="0"/>
              </a:rPr>
            </a:br>
            <a:r>
              <a:rPr lang="pl-PL" sz="4000" dirty="0" smtClean="0">
                <a:solidFill>
                  <a:schemeClr val="accent1">
                    <a:lumMod val="75000"/>
                  </a:schemeClr>
                </a:solidFill>
                <a:latin typeface="Cooper Black" pitchFamily="18" charset="0"/>
              </a:rPr>
              <a:t>na kole</a:t>
            </a:r>
            <a:br>
              <a:rPr lang="pl-PL" sz="4000" dirty="0" smtClean="0">
                <a:solidFill>
                  <a:schemeClr val="accent1">
                    <a:lumMod val="75000"/>
                  </a:schemeClr>
                </a:solidFill>
                <a:latin typeface="Cooper Black" pitchFamily="18" charset="0"/>
              </a:rPr>
            </a:br>
            <a:r>
              <a:rPr lang="pl-PL" sz="4000" dirty="0" smtClean="0">
                <a:solidFill>
                  <a:schemeClr val="accent1">
                    <a:lumMod val="75000"/>
                  </a:schemeClr>
                </a:solidFill>
                <a:latin typeface="Cooper Black" pitchFamily="18" charset="0"/>
              </a:rPr>
              <a:t>plastycznym</a:t>
            </a:r>
            <a:endParaRPr lang="pl-PL" sz="4000" dirty="0">
              <a:solidFill>
                <a:schemeClr val="accent1">
                  <a:lumMod val="75000"/>
                </a:schemeClr>
              </a:solidFill>
              <a:latin typeface="Cooper Black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214290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571876"/>
            <a:ext cx="4044950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</a:rPr>
              <a:t>Rozpowszechnienie informacji i monitorowanie efektów</a:t>
            </a:r>
            <a:endParaRPr lang="pl-PL" dirty="0">
              <a:solidFill>
                <a:schemeClr val="accent1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artykuły prasowe i internetowe</a:t>
            </a:r>
          </a:p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zamieszczanie informacji dotyczącej projektu na stronach internetowych zainteresowanych instytucji</a:t>
            </a:r>
          </a:p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przeprowadzenie ankiety dotyczącej oceny przeprowadzania projektu </a:t>
            </a:r>
          </a:p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dzienniczki z podróży</a:t>
            </a:r>
          </a:p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konferencje dotyczące implementacji projektu</a:t>
            </a:r>
            <a:endParaRPr lang="pl-PL" dirty="0">
              <a:solidFill>
                <a:schemeClr val="tx2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</a:rPr>
              <a:t>Logo Programu</a:t>
            </a:r>
            <a:endParaRPr lang="pl-PL" dirty="0">
              <a:solidFill>
                <a:schemeClr val="accent5">
                  <a:lumMod val="40000"/>
                  <a:lumOff val="6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14488"/>
            <a:ext cx="8643965" cy="469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Dalsze działania</a:t>
            </a:r>
            <a:endParaRPr lang="pl-PL" dirty="0"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wizyta nauczycieli i uczniów z Adany</a:t>
            </a:r>
          </a:p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przygotowanie przedstawienia z uczniami tureckimi</a:t>
            </a:r>
          </a:p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stworzenie strony projektu przez stronę turecką</a:t>
            </a:r>
          </a:p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przygotowanie publikacji dotyczącej działań  w projekcie</a:t>
            </a:r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bg1">
                    <a:lumMod val="85000"/>
                  </a:schemeClr>
                </a:solidFill>
                <a:latin typeface="Arial Black" pitchFamily="34" charset="0"/>
              </a:rPr>
              <a:t>Dlaczego Comenius </a:t>
            </a:r>
            <a:r>
              <a:rPr lang="pl-PL" dirty="0" err="1" smtClean="0">
                <a:solidFill>
                  <a:schemeClr val="bg1">
                    <a:lumMod val="85000"/>
                  </a:schemeClr>
                </a:solidFill>
                <a:latin typeface="Arial Black" pitchFamily="34" charset="0"/>
              </a:rPr>
              <a:t>Regio</a:t>
            </a:r>
            <a:r>
              <a:rPr lang="pl-PL" dirty="0" smtClean="0">
                <a:solidFill>
                  <a:schemeClr val="bg1">
                    <a:lumMod val="85000"/>
                  </a:schemeClr>
                </a:solidFill>
                <a:latin typeface="Arial Black" pitchFamily="34" charset="0"/>
              </a:rPr>
              <a:t>?</a:t>
            </a:r>
            <a:endParaRPr lang="pl-PL" dirty="0">
              <a:solidFill>
                <a:schemeClr val="bg1">
                  <a:lumMod val="8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l-P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Problem agresji w szkole</a:t>
            </a:r>
          </a:p>
          <a:p>
            <a:r>
              <a:rPr lang="pl-P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Dyskusja nad przyczynami i poszukiwanie     rozwiązania </a:t>
            </a:r>
          </a:p>
          <a:p>
            <a:r>
              <a:rPr lang="pl-P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Definicja problemu</a:t>
            </a:r>
          </a:p>
          <a:p>
            <a:r>
              <a:rPr lang="pl-P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Opracowanie schematu działań</a:t>
            </a:r>
          </a:p>
          <a:p>
            <a:r>
              <a:rPr lang="pl-P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Propozycja rozwiązania problemu</a:t>
            </a:r>
            <a:endParaRPr lang="pl-PL" dirty="0">
              <a:solidFill>
                <a:schemeClr val="tx2">
                  <a:lumMod val="60000"/>
                  <a:lumOff val="4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>
                    <a:lumMod val="85000"/>
                  </a:schemeClr>
                </a:solidFill>
                <a:latin typeface="Arial Black" pitchFamily="34" charset="0"/>
              </a:rPr>
              <a:t>Założenia : </a:t>
            </a:r>
            <a:endParaRPr lang="pl-PL" dirty="0">
              <a:solidFill>
                <a:schemeClr val="bg1">
                  <a:lumMod val="8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785794"/>
            <a:ext cx="8229600" cy="4525963"/>
          </a:xfrm>
        </p:spPr>
        <p:txBody>
          <a:bodyPr>
            <a:noAutofit/>
          </a:bodyPr>
          <a:lstStyle/>
          <a:p>
            <a:pPr algn="r">
              <a:buNone/>
            </a:pPr>
            <a:endParaRPr lang="pl-PL" sz="2400" dirty="0" smtClean="0">
              <a:latin typeface="Arial Narrow" pitchFamily="34" charset="0"/>
            </a:endParaRPr>
          </a:p>
          <a:p>
            <a:pPr algn="ctr"/>
            <a:endParaRPr lang="pl-PL" sz="2400" dirty="0" smtClean="0">
              <a:latin typeface="Arial Narrow" pitchFamily="34" charset="0"/>
            </a:endParaRPr>
          </a:p>
          <a:p>
            <a:pPr algn="ctr"/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promowanie zachowań prospołecznych i przeciwdziałanie agresji wśród młodzieży</a:t>
            </a:r>
          </a:p>
          <a:p>
            <a:pPr algn="ctr"/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przekierowanie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 uwagi młodzieży z negatywnych wzorców na te bardziej pozytywne</a:t>
            </a:r>
          </a:p>
          <a:p>
            <a:pPr algn="ctr"/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stworzenie gamy możliwości spędzania czasu pozalekcyjnego w sposób wartościowy i zajmujący</a:t>
            </a:r>
          </a:p>
          <a:p>
            <a:pPr algn="ctr"/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nawiązanie współpracy ze szkołą w Adanie w Turcji</a:t>
            </a:r>
          </a:p>
          <a:p>
            <a:pPr algn="ctr"/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pozyskanie środków unijnych na realizację projektu</a:t>
            </a:r>
          </a:p>
          <a:p>
            <a:pPr algn="ctr"/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szkolenie umiejętności językowych uczestników projektu</a:t>
            </a:r>
          </a:p>
          <a:p>
            <a:pPr algn="ctr"/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poznanie kultury i obyczajowości kraju partnerskiego</a:t>
            </a:r>
            <a:endParaRPr lang="pl-PL" sz="2400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Black" pitchFamily="34" charset="0"/>
              </a:rPr>
              <a:t>Pozyskane środki w wysokości 38 750 euro</a:t>
            </a:r>
            <a:endParaRPr lang="pl-PL" dirty="0">
              <a:solidFill>
                <a:schemeClr val="tx2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- tablice interaktywne  plus  programy do przedmiotów gimnazjalnych </a:t>
            </a:r>
          </a:p>
          <a:p>
            <a:pPr>
              <a:buNone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- telewizor plazmowy  oraz 24 filmy DVD</a:t>
            </a:r>
          </a:p>
          <a:p>
            <a:pPr>
              <a:buNone/>
            </a:pP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- dwa laptopy oraz drukarkę </a:t>
            </a:r>
          </a:p>
          <a:p>
            <a:pPr>
              <a:buNone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- ksiązki </a:t>
            </a:r>
          </a:p>
          <a:p>
            <a:pPr>
              <a:buNone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- sprzęt sportowy</a:t>
            </a:r>
          </a:p>
          <a:p>
            <a:pPr>
              <a:buNone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- sfinansowano wyjazd 29 osób do Adany – </a:t>
            </a:r>
            <a:r>
              <a:rPr lang="pl-PL" sz="2400" dirty="0" err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tzw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mobilności</a:t>
            </a:r>
            <a:endParaRPr lang="pl-PL" sz="2400" dirty="0">
              <a:solidFill>
                <a:schemeClr val="tx2">
                  <a:lumMod val="75000"/>
                </a:schemeClr>
              </a:solidFill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/>
              <a:t/>
            </a:r>
            <a:br>
              <a:rPr lang="pl-PL" b="1" i="1" dirty="0"/>
            </a:b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-285784" y="0"/>
            <a:ext cx="94297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haroni" pitchFamily="2" charset="-79"/>
                <a:cs typeface="Aharoni" pitchFamily="2" charset="-79"/>
              </a:rPr>
              <a:t>Zakupione pomoce w ramach projektu</a:t>
            </a:r>
          </a:p>
          <a:p>
            <a:pPr algn="ctr"/>
            <a:r>
              <a:rPr lang="pl-PL" sz="4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haroni" pitchFamily="2" charset="-79"/>
                <a:cs typeface="Aharoni" pitchFamily="2" charset="-79"/>
              </a:rPr>
              <a:t> Comenius </a:t>
            </a:r>
            <a:r>
              <a:rPr lang="pl-PL" sz="44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haroni" pitchFamily="2" charset="-79"/>
                <a:cs typeface="Aharoni" pitchFamily="2" charset="-79"/>
              </a:rPr>
              <a:t>Regio</a:t>
            </a:r>
            <a:r>
              <a:rPr lang="pl-PL" sz="4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haroni" pitchFamily="2" charset="-79"/>
                <a:cs typeface="Aharoni" pitchFamily="2" charset="-79"/>
              </a:rPr>
              <a:t> </a:t>
            </a:r>
            <a:endParaRPr lang="pl-PL" sz="4400" dirty="0">
              <a:solidFill>
                <a:schemeClr val="accent5">
                  <a:lumMod val="20000"/>
                  <a:lumOff val="8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00240"/>
            <a:ext cx="302895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276" y="2014094"/>
            <a:ext cx="3029005" cy="227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4214818"/>
            <a:ext cx="1755775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itchFamily="34" charset="0"/>
              </a:rPr>
              <a:t>Działania :</a:t>
            </a:r>
            <a:endParaRPr lang="pl-PL" dirty="0">
              <a:solidFill>
                <a:schemeClr val="accent1">
                  <a:lumMod val="40000"/>
                  <a:lumOff val="6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115328" cy="4525963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Mobilności</a:t>
            </a:r>
          </a:p>
          <a:p>
            <a:pPr algn="ctr"/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Współpraca z regionem partnerskim – wizyta gości z Adany oraz wyjazd do Adany nauczycieli i uczniów z Polski do Turcji</a:t>
            </a:r>
          </a:p>
          <a:p>
            <a:pPr algn="ctr"/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Logo projektu</a:t>
            </a:r>
          </a:p>
          <a:p>
            <a:pPr algn="ctr"/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Koszulki</a:t>
            </a:r>
          </a:p>
          <a:p>
            <a:pPr algn="ctr"/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Tablice informacyjne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Mobilności</a:t>
            </a:r>
            <a:endParaRPr lang="pl-PL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pPr>
              <a:buNone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•	wyjazd kadry i młodzieży w październiku 2011</a:t>
            </a:r>
          </a:p>
          <a:p>
            <a:pPr>
              <a:buNone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•	wyjazd kadry nauczycielskiej w czerwcu 2011</a:t>
            </a:r>
          </a:p>
          <a:p>
            <a:pPr>
              <a:buNone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•	wyjazd kadry w grudniu 2011 na spotkanie dotyczące projektu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Nauczyciele z Turcji w Polsce</a:t>
            </a:r>
            <a:endParaRPr lang="pl-PL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360045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071942"/>
            <a:ext cx="360045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785926"/>
            <a:ext cx="360045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362</Words>
  <Application>Microsoft Office PowerPoint</Application>
  <PresentationFormat>Pokaz na ekranie (4:3)</PresentationFormat>
  <Paragraphs>81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Motyw pakietu Office</vt:lpstr>
      <vt:lpstr>Realizacja programu COMENIUS REGIO 2010-2012</vt:lpstr>
      <vt:lpstr>Logo Programu</vt:lpstr>
      <vt:lpstr>Dlaczego Comenius Regio?</vt:lpstr>
      <vt:lpstr>Założenia : </vt:lpstr>
      <vt:lpstr>Pozyskane środki w wysokości 38 750 euro</vt:lpstr>
      <vt:lpstr> </vt:lpstr>
      <vt:lpstr>Działania :</vt:lpstr>
      <vt:lpstr>Mobilności</vt:lpstr>
      <vt:lpstr>Nauczyciele z Turcji w Polsce</vt:lpstr>
      <vt:lpstr>Wizyta kadry nauczycielskiej w Adanie</vt:lpstr>
      <vt:lpstr>Logo projektu</vt:lpstr>
      <vt:lpstr>Koszulki</vt:lpstr>
      <vt:lpstr>Tablica informacyjna</vt:lpstr>
      <vt:lpstr>Tablica informacyjna w gimnazjum</vt:lpstr>
      <vt:lpstr>Działania w szkole </vt:lpstr>
      <vt:lpstr>Uczniowie na zajęciach wyjazdowych z koła filmowego. </vt:lpstr>
      <vt:lpstr>Zajęcia klubu filmowego w szkole</vt:lpstr>
      <vt:lpstr>Efekty  pracy  na kole plastycznym</vt:lpstr>
      <vt:lpstr>Rozpowszechnienie informacji i monitorowanie efektów</vt:lpstr>
      <vt:lpstr>Dalsze działania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Realizacja programu COMENIUS REGIO 2010-2012</dc:title>
  <dc:creator>Zuzia</dc:creator>
  <cp:lastModifiedBy>Zuzia</cp:lastModifiedBy>
  <cp:revision>15</cp:revision>
  <dcterms:created xsi:type="dcterms:W3CDTF">2012-01-17T17:27:53Z</dcterms:created>
  <dcterms:modified xsi:type="dcterms:W3CDTF">2012-01-17T19:56:06Z</dcterms:modified>
</cp:coreProperties>
</file>